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6"/>
  </p:notesMasterIdLst>
  <p:sldIdLst>
    <p:sldId id="269" r:id="rId2"/>
    <p:sldId id="270" r:id="rId3"/>
    <p:sldId id="271" r:id="rId4"/>
    <p:sldId id="272" r:id="rId5"/>
    <p:sldId id="300" r:id="rId6"/>
    <p:sldId id="281" r:id="rId7"/>
    <p:sldId id="299" r:id="rId8"/>
    <p:sldId id="282" r:id="rId9"/>
    <p:sldId id="295" r:id="rId10"/>
    <p:sldId id="296" r:id="rId11"/>
    <p:sldId id="283" r:id="rId12"/>
    <p:sldId id="294" r:id="rId13"/>
    <p:sldId id="284" r:id="rId14"/>
    <p:sldId id="285" r:id="rId15"/>
    <p:sldId id="301" r:id="rId16"/>
    <p:sldId id="286" r:id="rId17"/>
    <p:sldId id="291" r:id="rId18"/>
    <p:sldId id="287" r:id="rId19"/>
    <p:sldId id="292" r:id="rId20"/>
    <p:sldId id="288" r:id="rId21"/>
    <p:sldId id="297" r:id="rId22"/>
    <p:sldId id="312" r:id="rId23"/>
    <p:sldId id="314" r:id="rId24"/>
    <p:sldId id="31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F7"/>
    <a:srgbClr val="1F9C9E"/>
    <a:srgbClr val="FF48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795" autoAdjust="0"/>
  </p:normalViewPr>
  <p:slideViewPr>
    <p:cSldViewPr snapToGrid="0">
      <p:cViewPr varScale="1">
        <p:scale>
          <a:sx n="103" d="100"/>
          <a:sy n="103" d="100"/>
        </p:scale>
        <p:origin x="-128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B0769-8A80-BB4B-A7EA-A77CF5806DD5}" type="datetimeFigureOut">
              <a:rPr lang="en-US" smtClean="0"/>
              <a:t>10/25/16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AEE2A-D508-3F46-91F7-F1879E07D104}" type="slidenum">
              <a:rPr lang="en-US" smtClean="0"/>
              <a:t>‹#›</a:t>
            </a:fld>
            <a:endParaRPr lang="en-US"/>
          </a:p>
        </p:txBody>
      </p:sp>
    </p:spTree>
    <p:extLst>
      <p:ext uri="{BB962C8B-B14F-4D97-AF65-F5344CB8AC3E}">
        <p14:creationId xmlns:p14="http://schemas.microsoft.com/office/powerpoint/2010/main" val="3753841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afp.org.proxy.hsc.unt.edu/online/en/home/clinical/exam/cervicalcancer.html" TargetMode="External"/><Relationship Id="rId4" Type="http://schemas.openxmlformats.org/officeDocument/2006/relationships/hyperlink" Target="http://onlinelibrary.wiley.com/doi/10.3322/caac.20096/pdf" TargetMode="External"/><Relationship Id="rId5" Type="http://schemas.openxmlformats.org/officeDocument/2006/relationships/hyperlink" Target="http://www.acog.org/from_home/publications/press_releases/nr11-20-09.cfmhttp:/www.acog.org/from_home/publications/press_releases/nr11-20-09.cfm"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1200" b="1" dirty="0" smtClean="0">
                <a:solidFill>
                  <a:schemeClr val="accent1"/>
                </a:solidFill>
              </a:rPr>
              <a:t>World Health organization </a:t>
            </a:r>
            <a:r>
              <a:rPr lang="en-US" sz="1200" dirty="0" smtClean="0"/>
              <a:t>defines health as </a:t>
            </a:r>
          </a:p>
          <a:p>
            <a:pPr marL="0" indent="0">
              <a:buNone/>
            </a:pPr>
            <a:r>
              <a:rPr lang="en-US" sz="1200" dirty="0" smtClean="0"/>
              <a:t> "a state of complete physical, mental, and social well-being and not merely the absence of disease or infirmity” (WHO, </a:t>
            </a:r>
            <a:r>
              <a:rPr lang="en-US" sz="1200" dirty="0" err="1" smtClean="0"/>
              <a:t>n.d.</a:t>
            </a:r>
            <a:r>
              <a:rPr lang="en-US" sz="1200" dirty="0" smtClean="0"/>
              <a:t>, p.1). </a:t>
            </a:r>
          </a:p>
        </p:txBody>
      </p:sp>
      <p:sp>
        <p:nvSpPr>
          <p:cNvPr id="4" name="Slide Number Placeholder 3"/>
          <p:cNvSpPr>
            <a:spLocks noGrp="1"/>
          </p:cNvSpPr>
          <p:nvPr>
            <p:ph type="sldNum" sz="quarter" idx="10"/>
          </p:nvPr>
        </p:nvSpPr>
        <p:spPr/>
        <p:txBody>
          <a:bodyPr/>
          <a:lstStyle/>
          <a:p>
            <a:fld id="{C0BAEE2A-D508-3F46-91F7-F1879E07D104}" type="slidenum">
              <a:rPr lang="en-US" smtClean="0"/>
              <a:t>2</a:t>
            </a:fld>
            <a:endParaRPr lang="en-US"/>
          </a:p>
        </p:txBody>
      </p:sp>
    </p:spTree>
    <p:extLst>
      <p:ext uri="{BB962C8B-B14F-4D97-AF65-F5344CB8AC3E}">
        <p14:creationId xmlns:p14="http://schemas.microsoft.com/office/powerpoint/2010/main" val="396733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r>
              <a:rPr lang="en-US" sz="3200" b="1" dirty="0" smtClean="0">
                <a:solidFill>
                  <a:schemeClr val="accent1"/>
                </a:solidFill>
              </a:rPr>
              <a:t>Goal: </a:t>
            </a:r>
            <a:r>
              <a:rPr lang="en-US" sz="3200" dirty="0" smtClean="0">
                <a:solidFill>
                  <a:schemeClr val="tx1"/>
                </a:solidFill>
              </a:rPr>
              <a:t>“ Working together to improve the health and quality of life …by moving …from a focus on sickness and disease to …prevention and wellness” (CDC, 2014, p.1). </a:t>
            </a:r>
          </a:p>
          <a:p>
            <a:pPr lvl="1"/>
            <a:endParaRPr lang="en-US" sz="3200" dirty="0" smtClean="0"/>
          </a:p>
          <a:p>
            <a:pPr lvl="1"/>
            <a:r>
              <a:rPr lang="en-US" sz="3200" b="1" dirty="0" smtClean="0">
                <a:solidFill>
                  <a:schemeClr val="accent1"/>
                </a:solidFill>
              </a:rPr>
              <a:t>Vision: </a:t>
            </a:r>
            <a:r>
              <a:rPr lang="en-US" sz="3200" dirty="0" smtClean="0">
                <a:solidFill>
                  <a:schemeClr val="tx1"/>
                </a:solidFill>
              </a:rPr>
              <a:t>“Increase the number of Americans who are healthy at every stage of life (CDC, 2014, p.1). </a:t>
            </a:r>
          </a:p>
          <a:p>
            <a:endParaRPr lang="en-US" dirty="0"/>
          </a:p>
        </p:txBody>
      </p:sp>
      <p:sp>
        <p:nvSpPr>
          <p:cNvPr id="4" name="Slide Number Placeholder 3"/>
          <p:cNvSpPr>
            <a:spLocks noGrp="1"/>
          </p:cNvSpPr>
          <p:nvPr>
            <p:ph type="sldNum" sz="quarter" idx="10"/>
          </p:nvPr>
        </p:nvSpPr>
        <p:spPr/>
        <p:txBody>
          <a:bodyPr/>
          <a:lstStyle/>
          <a:p>
            <a:fld id="{C0BAEE2A-D508-3F46-91F7-F1879E07D104}" type="slidenum">
              <a:rPr lang="en-US" smtClean="0"/>
              <a:t>3</a:t>
            </a:fld>
            <a:endParaRPr lang="en-US"/>
          </a:p>
        </p:txBody>
      </p:sp>
    </p:spTree>
    <p:extLst>
      <p:ext uri="{BB962C8B-B14F-4D97-AF65-F5344CB8AC3E}">
        <p14:creationId xmlns:p14="http://schemas.microsoft.com/office/powerpoint/2010/main" val="69199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Prevention of disease</a:t>
            </a:r>
            <a:r>
              <a:rPr lang="en-US" sz="1200" dirty="0" smtClean="0">
                <a:solidFill>
                  <a:schemeClr val="tx1"/>
                </a:solidFill>
              </a:rPr>
              <a:t>7 out of 10 deaths in US are due to chronic illnesses</a:t>
            </a:r>
          </a:p>
          <a:p>
            <a:r>
              <a:rPr lang="en-US" sz="1200" dirty="0" smtClean="0">
                <a:solidFill>
                  <a:schemeClr val="tx1"/>
                </a:solidFill>
              </a:rPr>
              <a:t>Many chronic illnesses like hypertension, Diabetes, High Cholesterol are preventable</a:t>
            </a:r>
          </a:p>
          <a:p>
            <a:r>
              <a:rPr lang="en-US" sz="1200" dirty="0" smtClean="0">
                <a:solidFill>
                  <a:schemeClr val="tx1"/>
                </a:solidFill>
              </a:rPr>
              <a:t>Yearly wellness exams help prevent chronic illnesses and help catch diseases early</a:t>
            </a:r>
          </a:p>
          <a:p>
            <a:endParaRPr lang="en-US" dirty="0"/>
          </a:p>
        </p:txBody>
      </p:sp>
      <p:sp>
        <p:nvSpPr>
          <p:cNvPr id="4" name="Slide Number Placeholder 3"/>
          <p:cNvSpPr>
            <a:spLocks noGrp="1"/>
          </p:cNvSpPr>
          <p:nvPr>
            <p:ph type="sldNum" sz="quarter" idx="10"/>
          </p:nvPr>
        </p:nvSpPr>
        <p:spPr/>
        <p:txBody>
          <a:bodyPr/>
          <a:lstStyle/>
          <a:p>
            <a:fld id="{C0BAEE2A-D508-3F46-91F7-F1879E07D104}" type="slidenum">
              <a:rPr lang="en-US" smtClean="0"/>
              <a:t>4</a:t>
            </a:fld>
            <a:endParaRPr lang="en-US"/>
          </a:p>
        </p:txBody>
      </p:sp>
    </p:spTree>
    <p:extLst>
      <p:ext uri="{BB962C8B-B14F-4D97-AF65-F5344CB8AC3E}">
        <p14:creationId xmlns:p14="http://schemas.microsoft.com/office/powerpoint/2010/main" val="62533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nchs</a:t>
            </a:r>
            <a:r>
              <a:rPr lang="en-US" dirty="0" smtClean="0"/>
              <a:t>/</a:t>
            </a:r>
            <a:r>
              <a:rPr lang="en-US" dirty="0" err="1" smtClean="0"/>
              <a:t>fastats</a:t>
            </a:r>
            <a:r>
              <a:rPr lang="en-US" dirty="0" smtClean="0"/>
              <a:t>/leading-causes-of-</a:t>
            </a:r>
            <a:r>
              <a:rPr lang="en-US" dirty="0" err="1" smtClean="0"/>
              <a:t>death.htm</a:t>
            </a:r>
            <a:endParaRPr lang="en-US" dirty="0" smtClean="0"/>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Heart disease: 614,348</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Cancer: 591,699</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Chronic lower respiratory diseases: 147,101</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Accidents (unintentional injuries): 136,053</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Stroke (cerebrovascular diseases): 133,103</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Alzheimer's disease: 93,541</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Diabetes: 76,488</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Influenza and pneumonia: 55,227</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Nephritis, </a:t>
            </a:r>
            <a:r>
              <a:rPr lang="en-US" sz="1200" kern="1200" dirty="0" err="1" smtClean="0">
                <a:solidFill>
                  <a:schemeClr val="tx1"/>
                </a:solidFill>
                <a:effectLst/>
                <a:latin typeface="+mn-lt"/>
                <a:ea typeface="+mn-ea"/>
                <a:cs typeface="+mn-cs"/>
              </a:rPr>
              <a:t>nephrotic</a:t>
            </a:r>
            <a:r>
              <a:rPr lang="en-US" sz="1200" kern="1200" dirty="0" smtClean="0">
                <a:solidFill>
                  <a:schemeClr val="tx1"/>
                </a:solidFill>
                <a:effectLst/>
                <a:latin typeface="+mn-lt"/>
                <a:ea typeface="+mn-ea"/>
                <a:cs typeface="+mn-cs"/>
              </a:rPr>
              <a:t> syndrome, and </a:t>
            </a:r>
            <a:r>
              <a:rPr lang="en-US" sz="1200" kern="1200" dirty="0" err="1" smtClean="0">
                <a:solidFill>
                  <a:schemeClr val="tx1"/>
                </a:solidFill>
                <a:effectLst/>
                <a:latin typeface="+mn-lt"/>
                <a:ea typeface="+mn-ea"/>
                <a:cs typeface="+mn-cs"/>
              </a:rPr>
              <a:t>nephrosis</a:t>
            </a:r>
            <a:r>
              <a:rPr lang="en-US" sz="1200" kern="1200" dirty="0" smtClean="0">
                <a:solidFill>
                  <a:schemeClr val="tx1"/>
                </a:solidFill>
                <a:effectLst/>
                <a:latin typeface="+mn-lt"/>
                <a:ea typeface="+mn-ea"/>
                <a:cs typeface="+mn-cs"/>
              </a:rPr>
              <a:t>: 48,146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Intentional self-harm (suicide): 42,773</a:t>
            </a:r>
          </a:p>
          <a:p>
            <a:endParaRPr lang="en-US" dirty="0"/>
          </a:p>
        </p:txBody>
      </p:sp>
      <p:sp>
        <p:nvSpPr>
          <p:cNvPr id="4" name="Slide Number Placeholder 3"/>
          <p:cNvSpPr>
            <a:spLocks noGrp="1"/>
          </p:cNvSpPr>
          <p:nvPr>
            <p:ph type="sldNum" sz="quarter" idx="10"/>
          </p:nvPr>
        </p:nvSpPr>
        <p:spPr/>
        <p:txBody>
          <a:bodyPr/>
          <a:lstStyle/>
          <a:p>
            <a:fld id="{C0BAEE2A-D508-3F46-91F7-F1879E07D104}" type="slidenum">
              <a:rPr lang="en-US" smtClean="0"/>
              <a:t>6</a:t>
            </a:fld>
            <a:endParaRPr lang="en-US"/>
          </a:p>
        </p:txBody>
      </p:sp>
    </p:spTree>
    <p:extLst>
      <p:ext uri="{BB962C8B-B14F-4D97-AF65-F5344CB8AC3E}">
        <p14:creationId xmlns:p14="http://schemas.microsoft.com/office/powerpoint/2010/main" val="264396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nchs</a:t>
            </a:r>
            <a:r>
              <a:rPr lang="en-US" dirty="0" smtClean="0"/>
              <a:t>/</a:t>
            </a:r>
            <a:r>
              <a:rPr lang="en-US" dirty="0" err="1" smtClean="0"/>
              <a:t>fastats</a:t>
            </a:r>
            <a:r>
              <a:rPr lang="en-US" dirty="0" smtClean="0"/>
              <a:t>/leading-causes-of-</a:t>
            </a:r>
            <a:r>
              <a:rPr lang="en-US" dirty="0" err="1" smtClean="0"/>
              <a:t>death.htm</a:t>
            </a:r>
            <a:endParaRPr lang="en-US" dirty="0"/>
          </a:p>
        </p:txBody>
      </p:sp>
      <p:sp>
        <p:nvSpPr>
          <p:cNvPr id="4" name="Slide Number Placeholder 3"/>
          <p:cNvSpPr>
            <a:spLocks noGrp="1"/>
          </p:cNvSpPr>
          <p:nvPr>
            <p:ph type="sldNum" sz="quarter" idx="10"/>
          </p:nvPr>
        </p:nvSpPr>
        <p:spPr/>
        <p:txBody>
          <a:bodyPr/>
          <a:lstStyle/>
          <a:p>
            <a:fld id="{C0BAEE2A-D508-3F46-91F7-F1879E07D104}" type="slidenum">
              <a:rPr lang="en-US" smtClean="0"/>
              <a:t>8</a:t>
            </a:fld>
            <a:endParaRPr lang="en-US"/>
          </a:p>
        </p:txBody>
      </p:sp>
    </p:spTree>
    <p:extLst>
      <p:ext uri="{BB962C8B-B14F-4D97-AF65-F5344CB8AC3E}">
        <p14:creationId xmlns:p14="http://schemas.microsoft.com/office/powerpoint/2010/main" val="260266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nchs</a:t>
            </a:r>
            <a:r>
              <a:rPr lang="en-US" dirty="0" smtClean="0"/>
              <a:t>/</a:t>
            </a:r>
            <a:r>
              <a:rPr lang="en-US" dirty="0" err="1" smtClean="0"/>
              <a:t>fastats</a:t>
            </a:r>
            <a:r>
              <a:rPr lang="en-US" dirty="0" smtClean="0"/>
              <a:t>/leading-causes-of-</a:t>
            </a:r>
            <a:r>
              <a:rPr lang="en-US" dirty="0" err="1" smtClean="0"/>
              <a:t>death.htm</a:t>
            </a:r>
            <a:endParaRPr lang="en-US" dirty="0"/>
          </a:p>
        </p:txBody>
      </p:sp>
      <p:sp>
        <p:nvSpPr>
          <p:cNvPr id="4" name="Slide Number Placeholder 3"/>
          <p:cNvSpPr>
            <a:spLocks noGrp="1"/>
          </p:cNvSpPr>
          <p:nvPr>
            <p:ph type="sldNum" sz="quarter" idx="10"/>
          </p:nvPr>
        </p:nvSpPr>
        <p:spPr/>
        <p:txBody>
          <a:bodyPr/>
          <a:lstStyle/>
          <a:p>
            <a:fld id="{C0BAEE2A-D508-3F46-91F7-F1879E07D104}" type="slidenum">
              <a:rPr lang="en-US" smtClean="0"/>
              <a:t>11</a:t>
            </a:fld>
            <a:endParaRPr lang="en-US"/>
          </a:p>
        </p:txBody>
      </p:sp>
    </p:spTree>
    <p:extLst>
      <p:ext uri="{BB962C8B-B14F-4D97-AF65-F5344CB8AC3E}">
        <p14:creationId xmlns:p14="http://schemas.microsoft.com/office/powerpoint/2010/main" val="283290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000" dirty="0" smtClean="0"/>
              <a:t>&lt;</a:t>
            </a:r>
            <a:r>
              <a:rPr lang="en-US" sz="2000" b="1" dirty="0" smtClean="0"/>
              <a:t>21 years</a:t>
            </a:r>
            <a:r>
              <a:rPr lang="en-US" sz="2000" dirty="0" smtClean="0"/>
              <a:t>: Recommends against screening for cervical cancer in women &lt; 21 years (D)</a:t>
            </a:r>
          </a:p>
          <a:p>
            <a:r>
              <a:rPr lang="en-US" sz="2000" b="1" dirty="0" smtClean="0"/>
              <a:t>&lt;30 years</a:t>
            </a:r>
            <a:r>
              <a:rPr lang="en-US" sz="2000" dirty="0" smtClean="0"/>
              <a:t>: Recommends against cervical cancer screening using HPV alone or with cytology in women &lt;30 years. (D)</a:t>
            </a:r>
          </a:p>
          <a:p>
            <a:r>
              <a:rPr lang="en-US" sz="2000" b="1" dirty="0" smtClean="0"/>
              <a:t>21-65 years</a:t>
            </a:r>
            <a:r>
              <a:rPr lang="en-US" sz="2000" dirty="0" smtClean="0"/>
              <a:t>: Recommends screening for cervical CA in women ages 21-65 years with cytology (Pap smear) every 3 years or with cytology and HPV every 5 years in women ages 30-65.  (A) (</a:t>
            </a:r>
            <a:r>
              <a:rPr lang="en-US" sz="2000" dirty="0" smtClean="0">
                <a:hlinkClick r:id="rId3"/>
              </a:rPr>
              <a:t>AAFP</a:t>
            </a:r>
            <a:r>
              <a:rPr lang="en-US" sz="2000" dirty="0" smtClean="0"/>
              <a:t>, </a:t>
            </a:r>
            <a:r>
              <a:rPr lang="en-US" sz="2000" dirty="0" smtClean="0">
                <a:hlinkClick r:id="rId4"/>
              </a:rPr>
              <a:t>ACS</a:t>
            </a:r>
            <a:r>
              <a:rPr lang="en-US" sz="2000" dirty="0" smtClean="0"/>
              <a:t> concurs)</a:t>
            </a:r>
          </a:p>
          <a:p>
            <a:r>
              <a:rPr lang="en-US" sz="2000" b="1" dirty="0" smtClean="0"/>
              <a:t>&gt;65 years</a:t>
            </a:r>
            <a:r>
              <a:rPr lang="en-US" sz="2000" dirty="0" smtClean="0"/>
              <a:t>: Recommends against routinely screening women older than age 65 (D) for cervical cancer if they have had adequate recent screening with normal Pap smears and are not otherwise at high risk for cervical cancer. (</a:t>
            </a:r>
            <a:r>
              <a:rPr lang="en-US" sz="2000" dirty="0" smtClean="0">
                <a:hlinkClick r:id="rId5"/>
              </a:rPr>
              <a:t>ACOG</a:t>
            </a:r>
            <a:r>
              <a:rPr lang="en-US" sz="2000" dirty="0" smtClean="0"/>
              <a:t>, </a:t>
            </a:r>
            <a:r>
              <a:rPr lang="en-US" sz="2000" dirty="0" smtClean="0">
                <a:hlinkClick r:id="rId4"/>
              </a:rPr>
              <a:t>ACS</a:t>
            </a:r>
            <a:r>
              <a:rPr lang="en-US" sz="2000" dirty="0" smtClean="0"/>
              <a:t> recommends stopping screening &gt;70 if at least 3 </a:t>
            </a:r>
            <a:r>
              <a:rPr lang="en-US" sz="2000" dirty="0" err="1" smtClean="0"/>
              <a:t>neg</a:t>
            </a:r>
            <a:r>
              <a:rPr lang="en-US" sz="2000" dirty="0" smtClean="0"/>
              <a:t> </a:t>
            </a:r>
            <a:r>
              <a:rPr lang="en-US" sz="2000" dirty="0" err="1" smtClean="0"/>
              <a:t>Paps</a:t>
            </a:r>
            <a:r>
              <a:rPr lang="en-US" sz="2000" dirty="0" smtClean="0"/>
              <a:t> in 10 yrs.)</a:t>
            </a:r>
          </a:p>
          <a:p>
            <a:r>
              <a:rPr lang="en-US" sz="2000" dirty="0" smtClean="0"/>
              <a:t>Women with hysterectomy with no h/o HGSIL, CIN 2 or 3 or cervical cancer</a:t>
            </a:r>
          </a:p>
          <a:p>
            <a:pPr lvl="1"/>
            <a:r>
              <a:rPr lang="en-US" sz="2000" dirty="0" smtClean="0"/>
              <a:t>Recommends against routine Pap smear screening in these women (D)  (</a:t>
            </a:r>
            <a:r>
              <a:rPr lang="en-US" sz="2000" dirty="0" smtClean="0">
                <a:hlinkClick r:id="rId5"/>
              </a:rPr>
              <a:t>ACOG</a:t>
            </a:r>
            <a:r>
              <a:rPr lang="en-US" sz="2000" dirty="0" smtClean="0"/>
              <a:t>, </a:t>
            </a:r>
            <a:r>
              <a:rPr lang="en-US" sz="2000" dirty="0" smtClean="0">
                <a:hlinkClick r:id="rId4"/>
              </a:rPr>
              <a:t>ACS</a:t>
            </a:r>
            <a:r>
              <a:rPr lang="en-US" sz="2000" dirty="0" smtClean="0"/>
              <a:t> concurs)</a:t>
            </a:r>
          </a:p>
          <a:p>
            <a:pPr lvl="1"/>
            <a:endParaRPr lang="en-US" sz="2000" dirty="0" smtClean="0"/>
          </a:p>
          <a:p>
            <a:pPr lvl="1"/>
            <a:endParaRPr lang="en-US" sz="2000" dirty="0" smtClean="0"/>
          </a:p>
          <a:p>
            <a:pPr lvl="1"/>
            <a:endParaRPr lang="en-US" sz="2000" dirty="0" smtClean="0"/>
          </a:p>
          <a:p>
            <a:r>
              <a:rPr lang="en-US" dirty="0" smtClean="0"/>
              <a:t>First screening – Begin at age 21</a:t>
            </a:r>
          </a:p>
          <a:p>
            <a:r>
              <a:rPr lang="en-US" dirty="0" smtClean="0"/>
              <a:t>Biennial screening until age 30 </a:t>
            </a:r>
          </a:p>
          <a:p>
            <a:r>
              <a:rPr lang="en-US" dirty="0" smtClean="0"/>
              <a:t>At 30 and after:</a:t>
            </a:r>
          </a:p>
          <a:p>
            <a:pPr lvl="1"/>
            <a:r>
              <a:rPr lang="en-US" dirty="0" smtClean="0"/>
              <a:t>Screen q3 years after 3 normal </a:t>
            </a:r>
            <a:r>
              <a:rPr lang="en-US" dirty="0" err="1" smtClean="0"/>
              <a:t>paps</a:t>
            </a:r>
            <a:r>
              <a:rPr lang="en-US" dirty="0" smtClean="0"/>
              <a:t> </a:t>
            </a:r>
          </a:p>
          <a:p>
            <a:pPr lvl="1"/>
            <a:r>
              <a:rPr lang="en-US" dirty="0" smtClean="0"/>
              <a:t>Combined cytology and HPV DNA – if both negative then screen q3+years</a:t>
            </a:r>
          </a:p>
          <a:p>
            <a:r>
              <a:rPr lang="en-US" dirty="0" smtClean="0"/>
              <a:t>Women with HIV, immunosuppressed, h/o CIN/Cancer, or who have been exposed to DES need to be screened more often.</a:t>
            </a:r>
          </a:p>
          <a:p>
            <a:r>
              <a:rPr lang="en-US" dirty="0" smtClean="0"/>
              <a:t>Hysterectomy: </a:t>
            </a:r>
          </a:p>
          <a:p>
            <a:pPr lvl="1"/>
            <a:r>
              <a:rPr lang="en-US" dirty="0" smtClean="0"/>
              <a:t>no screening needed after removal of the cervix for benign reasons and with no history of abnormal or cancerous cell growth. </a:t>
            </a:r>
          </a:p>
          <a:p>
            <a:r>
              <a:rPr lang="en-US" dirty="0" smtClean="0"/>
              <a:t>Discontinue screening at age 65 or 70 if 3 negative consecutive </a:t>
            </a:r>
            <a:r>
              <a:rPr lang="en-US" dirty="0" err="1" smtClean="0"/>
              <a:t>Paps</a:t>
            </a:r>
            <a:r>
              <a:rPr lang="en-US" dirty="0" smtClean="0"/>
              <a:t> and no abnormal tests in 10 years</a:t>
            </a:r>
          </a:p>
          <a:p>
            <a:endParaRPr lang="en-US" dirty="0" smtClean="0"/>
          </a:p>
          <a:p>
            <a:endParaRPr lang="en-US" dirty="0" smtClean="0"/>
          </a:p>
          <a:p>
            <a:pPr lvl="0"/>
            <a:endParaRPr lang="en-US" sz="2000" dirty="0" smtClean="0"/>
          </a:p>
          <a:p>
            <a:endParaRPr lang="en-US" dirty="0"/>
          </a:p>
        </p:txBody>
      </p:sp>
      <p:sp>
        <p:nvSpPr>
          <p:cNvPr id="4" name="Slide Number Placeholder 3"/>
          <p:cNvSpPr>
            <a:spLocks noGrp="1"/>
          </p:cNvSpPr>
          <p:nvPr>
            <p:ph type="sldNum" sz="quarter" idx="10"/>
          </p:nvPr>
        </p:nvSpPr>
        <p:spPr/>
        <p:txBody>
          <a:bodyPr/>
          <a:lstStyle/>
          <a:p>
            <a:fld id="{C0BAEE2A-D508-3F46-91F7-F1879E07D104}" type="slidenum">
              <a:rPr lang="en-US" smtClean="0"/>
              <a:t>17</a:t>
            </a:fld>
            <a:endParaRPr lang="en-US"/>
          </a:p>
        </p:txBody>
      </p:sp>
    </p:spTree>
    <p:extLst>
      <p:ext uri="{BB962C8B-B14F-4D97-AF65-F5344CB8AC3E}">
        <p14:creationId xmlns:p14="http://schemas.microsoft.com/office/powerpoint/2010/main" val="402456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USPSTF recommends against PSA-based screening for prostate cancer. (D Recommendation) (2012)</a:t>
            </a:r>
          </a:p>
          <a:p>
            <a:r>
              <a:rPr lang="en-US" dirty="0" smtClean="0"/>
              <a:t>AAFP and CDC agree with above</a:t>
            </a:r>
          </a:p>
          <a:p>
            <a:r>
              <a:rPr lang="en-US" dirty="0" smtClean="0"/>
              <a:t>American Cancer Society (ACS):</a:t>
            </a:r>
          </a:p>
          <a:p>
            <a:pPr lvl="1"/>
            <a:r>
              <a:rPr lang="en-US" dirty="0" smtClean="0"/>
              <a:t>Men&gt;50yrs who have at least a 10-y life expectancy should have an opportunity to make an informed decision with their health care provider about whether to be screened for prostate cancer, after receiving information about the potential benefits, risks, and uncertainties associated with prostate cancer screening. Prostate cancer screening should not occur without an informed decision-making process.</a:t>
            </a:r>
          </a:p>
          <a:p>
            <a:endParaRPr lang="en-US" dirty="0" smtClean="0"/>
          </a:p>
          <a:p>
            <a:endParaRPr lang="en-US" dirty="0" smtClean="0"/>
          </a:p>
          <a:p>
            <a:endParaRPr lang="en-US" dirty="0" smtClean="0"/>
          </a:p>
          <a:p>
            <a:r>
              <a:rPr lang="en-US" dirty="0" smtClean="0"/>
              <a:t>Prostate cancer is sensitive to testosterone levels</a:t>
            </a:r>
          </a:p>
          <a:p>
            <a:pPr lvl="1"/>
            <a:r>
              <a:rPr lang="en-US" dirty="0" smtClean="0"/>
              <a:t>Increased levels can stimulate prostate cancer to grow</a:t>
            </a:r>
          </a:p>
          <a:p>
            <a:pPr lvl="1"/>
            <a:endParaRPr lang="en-US" dirty="0" smtClean="0"/>
          </a:p>
          <a:p>
            <a:pPr lvl="1"/>
            <a:r>
              <a:rPr lang="en-US" dirty="0" smtClean="0"/>
              <a:t>Treatment for prostate cancer typically involves inducing surgical or chemical </a:t>
            </a:r>
            <a:r>
              <a:rPr lang="en-US" dirty="0" err="1" smtClean="0"/>
              <a:t>hypogonadism</a:t>
            </a:r>
            <a:endParaRPr lang="en-US" dirty="0" smtClean="0"/>
          </a:p>
          <a:p>
            <a:pPr lvl="1"/>
            <a:endParaRPr lang="en-US" dirty="0" smtClean="0"/>
          </a:p>
          <a:p>
            <a:pPr lvl="1"/>
            <a:r>
              <a:rPr lang="en-US" dirty="0" smtClean="0"/>
              <a:t>Increasing prostate specific antigen levels can be an indicator of prostate cancer</a:t>
            </a:r>
          </a:p>
          <a:p>
            <a:pPr lvl="1"/>
            <a:endParaRPr lang="en-US" dirty="0" smtClean="0"/>
          </a:p>
          <a:p>
            <a:pPr lvl="1"/>
            <a:r>
              <a:rPr lang="en-US" dirty="0" smtClean="0"/>
              <a:t>Increasing PSA levels can also be an indicator of simple BPH</a:t>
            </a:r>
          </a:p>
          <a:p>
            <a:r>
              <a:rPr lang="en-US" dirty="0" smtClean="0"/>
              <a:t>Prostate cancer is caused by aberrant cells in the prostate</a:t>
            </a:r>
          </a:p>
          <a:p>
            <a:endParaRPr lang="en-US" dirty="0" smtClean="0"/>
          </a:p>
          <a:p>
            <a:r>
              <a:rPr lang="en-US" dirty="0" smtClean="0"/>
              <a:t>Benign Prostatic Hypertrophy (BPH) is the enlargement of the prostate</a:t>
            </a:r>
          </a:p>
          <a:p>
            <a:endParaRPr lang="en-US" dirty="0" smtClean="0"/>
          </a:p>
          <a:p>
            <a:r>
              <a:rPr lang="en-US" dirty="0" smtClean="0"/>
              <a:t>BPH can (and most typically does) occur without prostate cancer</a:t>
            </a:r>
          </a:p>
          <a:p>
            <a:endParaRPr lang="en-US" dirty="0" smtClean="0"/>
          </a:p>
          <a:p>
            <a:r>
              <a:rPr lang="en-US" dirty="0" smtClean="0"/>
              <a:t>Prostate cancer can occur without BPH</a:t>
            </a:r>
          </a:p>
        </p:txBody>
      </p:sp>
      <p:sp>
        <p:nvSpPr>
          <p:cNvPr id="4" name="Slide Number Placeholder 3"/>
          <p:cNvSpPr>
            <a:spLocks noGrp="1"/>
          </p:cNvSpPr>
          <p:nvPr>
            <p:ph type="sldNum" sz="quarter" idx="10"/>
          </p:nvPr>
        </p:nvSpPr>
        <p:spPr/>
        <p:txBody>
          <a:bodyPr/>
          <a:lstStyle/>
          <a:p>
            <a:fld id="{C0BAEE2A-D508-3F46-91F7-F1879E07D104}" type="slidenum">
              <a:rPr lang="en-US" smtClean="0"/>
              <a:t>20</a:t>
            </a:fld>
            <a:endParaRPr lang="en-US"/>
          </a:p>
        </p:txBody>
      </p:sp>
    </p:spTree>
    <p:extLst>
      <p:ext uri="{BB962C8B-B14F-4D97-AF65-F5344CB8AC3E}">
        <p14:creationId xmlns:p14="http://schemas.microsoft.com/office/powerpoint/2010/main" val="42994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smtClean="0"/>
              <a:t>PSA velocity</a:t>
            </a:r>
          </a:p>
          <a:p>
            <a:pPr>
              <a:spcBef>
                <a:spcPts val="600"/>
              </a:spcBef>
            </a:pPr>
            <a:r>
              <a:rPr lang="en-US" dirty="0" smtClean="0"/>
              <a:t>	Use at least 3 measurements over at least 18 months.</a:t>
            </a:r>
          </a:p>
          <a:p>
            <a:pPr>
              <a:spcBef>
                <a:spcPts val="600"/>
              </a:spcBef>
            </a:pPr>
            <a:r>
              <a:rPr lang="en-US" dirty="0" smtClean="0"/>
              <a:t>	When to be suspicious for CA:</a:t>
            </a:r>
          </a:p>
          <a:p>
            <a:pPr>
              <a:spcBef>
                <a:spcPts val="0"/>
              </a:spcBef>
            </a:pPr>
            <a:r>
              <a:rPr lang="en-US" dirty="0" smtClean="0"/>
              <a:t>		PSA velocity of 0.35 </a:t>
            </a:r>
            <a:r>
              <a:rPr lang="en-US" dirty="0" err="1" smtClean="0"/>
              <a:t>ng</a:t>
            </a:r>
            <a:r>
              <a:rPr lang="en-US" dirty="0" smtClean="0"/>
              <a:t>/mL/year if PSA </a:t>
            </a:r>
            <a:r>
              <a:rPr lang="en-US" u="sng" dirty="0" smtClean="0"/>
              <a:t>&lt;</a:t>
            </a:r>
            <a:r>
              <a:rPr lang="en-US" dirty="0" smtClean="0"/>
              <a:t> 2.5 </a:t>
            </a:r>
            <a:r>
              <a:rPr lang="en-US" dirty="0" err="1" smtClean="0"/>
              <a:t>ng</a:t>
            </a:r>
            <a:r>
              <a:rPr lang="en-US" dirty="0" smtClean="0"/>
              <a:t>/mL</a:t>
            </a:r>
          </a:p>
          <a:p>
            <a:pPr>
              <a:spcBef>
                <a:spcPts val="0"/>
              </a:spcBef>
            </a:pPr>
            <a:r>
              <a:rPr lang="en-US" dirty="0" smtClean="0"/>
              <a:t>		PSA velocity of  0.75 </a:t>
            </a:r>
            <a:r>
              <a:rPr lang="en-US" dirty="0" err="1" smtClean="0"/>
              <a:t>ng</a:t>
            </a:r>
            <a:r>
              <a:rPr lang="en-US" dirty="0" smtClean="0"/>
              <a:t>/mL/year if PSA 4-10 </a:t>
            </a:r>
            <a:r>
              <a:rPr lang="en-US" dirty="0" err="1" smtClean="0"/>
              <a:t>ng</a:t>
            </a:r>
            <a:r>
              <a:rPr lang="en-US" dirty="0" smtClean="0"/>
              <a:t>/mL</a:t>
            </a:r>
          </a:p>
          <a:p>
            <a:r>
              <a:rPr lang="en-US" sz="1600" u="sng" dirty="0" smtClean="0"/>
              <a:t>Free PSA</a:t>
            </a:r>
          </a:p>
          <a:p>
            <a:pPr>
              <a:spcBef>
                <a:spcPts val="600"/>
              </a:spcBef>
            </a:pPr>
            <a:r>
              <a:rPr lang="en-US" dirty="0" smtClean="0"/>
              <a:t>	If 25% or more of PSA is free, cancer is less likely</a:t>
            </a:r>
          </a:p>
          <a:p>
            <a:pPr>
              <a:spcBef>
                <a:spcPts val="600"/>
              </a:spcBef>
            </a:pPr>
            <a:r>
              <a:rPr lang="en-US" dirty="0" smtClean="0"/>
              <a:t>	If 10% or less of PSA is free, cancer is more likely</a:t>
            </a:r>
          </a:p>
          <a:p>
            <a:r>
              <a:rPr lang="en-US" sz="1600" u="sng" dirty="0" smtClean="0"/>
              <a:t>Age-adjusted PSA</a:t>
            </a:r>
          </a:p>
          <a:p>
            <a:pPr>
              <a:spcBef>
                <a:spcPts val="0"/>
              </a:spcBef>
            </a:pPr>
            <a:r>
              <a:rPr lang="en-US" dirty="0" smtClean="0"/>
              <a:t>	Consider PSA cutoff of 2.5 </a:t>
            </a:r>
            <a:r>
              <a:rPr lang="en-US" dirty="0" err="1" smtClean="0"/>
              <a:t>ng</a:t>
            </a:r>
            <a:r>
              <a:rPr lang="en-US" dirty="0" smtClean="0"/>
              <a:t>/mL for fifth decade, 3.5 </a:t>
            </a:r>
            <a:r>
              <a:rPr lang="en-US" dirty="0" err="1" smtClean="0"/>
              <a:t>ng</a:t>
            </a:r>
            <a:r>
              <a:rPr lang="en-US" dirty="0" smtClean="0"/>
              <a:t>/mL for sixth </a:t>
            </a:r>
          </a:p>
          <a:p>
            <a:pPr>
              <a:spcBef>
                <a:spcPts val="0"/>
              </a:spcBef>
            </a:pPr>
            <a:r>
              <a:rPr lang="en-US" dirty="0" smtClean="0"/>
              <a:t>		decade, 4.5 </a:t>
            </a:r>
            <a:r>
              <a:rPr lang="en-US" dirty="0" err="1" smtClean="0"/>
              <a:t>ng</a:t>
            </a:r>
            <a:r>
              <a:rPr lang="en-US" dirty="0" smtClean="0"/>
              <a:t>/mL for seventh decade</a:t>
            </a:r>
          </a:p>
          <a:p>
            <a:r>
              <a:rPr lang="en-US" dirty="0" smtClean="0"/>
              <a:t>Some also suggest race-adjusted PSA</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BAEE2A-D508-3F46-91F7-F1879E07D104}" type="slidenum">
              <a:rPr lang="en-US" smtClean="0"/>
              <a:t>21</a:t>
            </a:fld>
            <a:endParaRPr lang="en-US"/>
          </a:p>
        </p:txBody>
      </p:sp>
    </p:spTree>
    <p:extLst>
      <p:ext uri="{BB962C8B-B14F-4D97-AF65-F5344CB8AC3E}">
        <p14:creationId xmlns:p14="http://schemas.microsoft.com/office/powerpoint/2010/main" val="300449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328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013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93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4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930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9198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67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5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632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399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12281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ED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10/25/16</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9843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cancer.org/cancer/breastcancer/detailedguide/breast-cancer-risk-factors" TargetMode="External"/><Relationship Id="rId4" Type="http://schemas.openxmlformats.org/officeDocument/2006/relationships/hyperlink" Target="http://www.cancercenter.com/prostate-cancer/risk-factors/" TargetMode="External"/><Relationship Id="rId5" Type="http://schemas.openxmlformats.org/officeDocument/2006/relationships/hyperlink" Target="http://www.cdc.gov/cancer/gynecologic/index.htm" TargetMode="External"/><Relationship Id="rId6" Type="http://schemas.openxmlformats.org/officeDocument/2006/relationships/hyperlink" Target="http://www.nccc-online.org/hpvcervical-cancer/cervical-cancer-overview/" TargetMode="External"/><Relationship Id="rId7" Type="http://schemas.openxmlformats.org/officeDocument/2006/relationships/hyperlink" Target="http://www.cdc.gov/chronicdisease/pdf/2009-power-of-prevention.pdf"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32000"/>
          </a:blip>
          <a:srcRect b="19694"/>
          <a:stretch/>
        </p:blipFill>
        <p:spPr>
          <a:xfrm>
            <a:off x="-241300" y="-635000"/>
            <a:ext cx="9240640" cy="4928648"/>
          </a:xfrm>
          <a:prstGeom prst="rect">
            <a:avLst/>
          </a:prstGeom>
        </p:spPr>
      </p:pic>
      <p:sp>
        <p:nvSpPr>
          <p:cNvPr id="2" name="Title 1"/>
          <p:cNvSpPr>
            <a:spLocks noGrp="1"/>
          </p:cNvSpPr>
          <p:nvPr>
            <p:ph type="ctrTitle"/>
          </p:nvPr>
        </p:nvSpPr>
        <p:spPr>
          <a:xfrm>
            <a:off x="0" y="2339474"/>
            <a:ext cx="9144000" cy="3775704"/>
          </a:xfrm>
        </p:spPr>
        <p:txBody>
          <a:bodyPr>
            <a:normAutofit/>
          </a:bodyPr>
          <a:lstStyle/>
          <a:p>
            <a:r>
              <a:rPr lang="en-US" sz="4400" b="1" dirty="0" smtClean="0"/>
              <a:t>The </a:t>
            </a:r>
            <a:r>
              <a:rPr lang="en-US" b="1" dirty="0" smtClean="0"/>
              <a:t>Importance of Preventative Care</a:t>
            </a:r>
            <a:r>
              <a:rPr lang="en-US" sz="4400" b="1" dirty="0" smtClean="0"/>
              <a:t/>
            </a:r>
            <a:br>
              <a:rPr lang="en-US" sz="4400" b="1" dirty="0" smtClean="0"/>
            </a:br>
            <a:endParaRPr lang="en-US" sz="4400" b="1" dirty="0"/>
          </a:p>
        </p:txBody>
      </p:sp>
      <p:sp>
        <p:nvSpPr>
          <p:cNvPr id="3" name="Subtitle 2"/>
          <p:cNvSpPr>
            <a:spLocks noGrp="1"/>
          </p:cNvSpPr>
          <p:nvPr>
            <p:ph type="subTitle" idx="1"/>
          </p:nvPr>
        </p:nvSpPr>
        <p:spPr>
          <a:xfrm>
            <a:off x="401052" y="4505365"/>
            <a:ext cx="8288421" cy="1096899"/>
          </a:xfrm>
        </p:spPr>
        <p:txBody>
          <a:bodyPr>
            <a:noAutofit/>
          </a:bodyPr>
          <a:lstStyle/>
          <a:p>
            <a:r>
              <a:rPr lang="en-US" dirty="0"/>
              <a:t>An ounce of prevention is worth a pound of cure</a:t>
            </a:r>
            <a:endParaRPr lang="en-US" dirty="0" smtClean="0">
              <a:solidFill>
                <a:srgbClr val="000000"/>
              </a:solidFill>
            </a:endParaRPr>
          </a:p>
          <a:p>
            <a:r>
              <a:rPr lang="en-US" sz="2400" dirty="0" smtClean="0">
                <a:solidFill>
                  <a:srgbClr val="000000"/>
                </a:solidFill>
              </a:rPr>
              <a:t>Pioneer </a:t>
            </a:r>
            <a:r>
              <a:rPr lang="en-US" sz="2400" dirty="0">
                <a:solidFill>
                  <a:srgbClr val="000000"/>
                </a:solidFill>
              </a:rPr>
              <a:t>HealthCare Clinic</a:t>
            </a:r>
          </a:p>
        </p:txBody>
      </p:sp>
      <p:pic>
        <p:nvPicPr>
          <p:cNvPr id="4" name="Picture 4" descr="Pioneer Healthcare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450" y="334218"/>
            <a:ext cx="5310603" cy="221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215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p:txBody>
          <a:bodyPr>
            <a:normAutofit/>
          </a:bodyPr>
          <a:lstStyle/>
          <a:p>
            <a:r>
              <a:rPr lang="en-US" sz="4400" b="1" dirty="0" smtClean="0"/>
              <a:t>Are you having a stroke?</a:t>
            </a:r>
            <a:endParaRPr lang="en-US" sz="4400" b="1" dirty="0"/>
          </a:p>
        </p:txBody>
      </p:sp>
      <p:pic>
        <p:nvPicPr>
          <p:cNvPr id="4" name="Picture 3"/>
          <p:cNvPicPr>
            <a:picLocks noChangeAspect="1"/>
          </p:cNvPicPr>
          <p:nvPr/>
        </p:nvPicPr>
        <p:blipFill rotWithShape="1">
          <a:blip r:embed="rId3"/>
          <a:srcRect b="7167"/>
          <a:stretch/>
        </p:blipFill>
        <p:spPr>
          <a:xfrm>
            <a:off x="835812" y="2125587"/>
            <a:ext cx="7439240" cy="3585941"/>
          </a:xfrm>
          <a:prstGeom prst="rect">
            <a:avLst/>
          </a:prstGeom>
        </p:spPr>
      </p:pic>
    </p:spTree>
    <p:extLst>
      <p:ext uri="{BB962C8B-B14F-4D97-AF65-F5344CB8AC3E}">
        <p14:creationId xmlns:p14="http://schemas.microsoft.com/office/powerpoint/2010/main" val="1513657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267371" y="208547"/>
            <a:ext cx="8609261" cy="1320800"/>
          </a:xfrm>
        </p:spPr>
        <p:txBody>
          <a:bodyPr>
            <a:normAutofit/>
          </a:bodyPr>
          <a:lstStyle/>
          <a:p>
            <a:r>
              <a:rPr lang="en-US" b="1" dirty="0"/>
              <a:t>Cancer</a:t>
            </a:r>
          </a:p>
        </p:txBody>
      </p:sp>
      <p:sp>
        <p:nvSpPr>
          <p:cNvPr id="3" name="Content Placeholder 2"/>
          <p:cNvSpPr>
            <a:spLocks noGrp="1"/>
          </p:cNvSpPr>
          <p:nvPr>
            <p:ph idx="1"/>
          </p:nvPr>
        </p:nvSpPr>
        <p:spPr>
          <a:xfrm>
            <a:off x="220583" y="1430422"/>
            <a:ext cx="8562470" cy="4264578"/>
          </a:xfrm>
        </p:spPr>
        <p:txBody>
          <a:bodyPr>
            <a:noAutofit/>
          </a:bodyPr>
          <a:lstStyle/>
          <a:p>
            <a:r>
              <a:rPr lang="en-US" sz="3600" b="1" dirty="0" smtClean="0">
                <a:ln>
                  <a:solidFill>
                    <a:srgbClr val="000000"/>
                  </a:solidFill>
                </a:ln>
                <a:solidFill>
                  <a:srgbClr val="FF0000"/>
                </a:solidFill>
              </a:rPr>
              <a:t>Second</a:t>
            </a:r>
            <a:r>
              <a:rPr lang="en-US" sz="3600" dirty="0" smtClean="0">
                <a:ln>
                  <a:solidFill>
                    <a:srgbClr val="000000"/>
                  </a:solidFill>
                </a:ln>
                <a:solidFill>
                  <a:schemeClr val="tx1"/>
                </a:solidFill>
              </a:rPr>
              <a:t> </a:t>
            </a:r>
            <a:r>
              <a:rPr lang="en-US" sz="3600" dirty="0"/>
              <a:t>l</a:t>
            </a:r>
            <a:r>
              <a:rPr lang="en-US" sz="3600" dirty="0" smtClean="0">
                <a:solidFill>
                  <a:schemeClr val="tx1"/>
                </a:solidFill>
              </a:rPr>
              <a:t>eading </a:t>
            </a:r>
            <a:r>
              <a:rPr lang="en-US" sz="3600" dirty="0">
                <a:solidFill>
                  <a:schemeClr val="tx1"/>
                </a:solidFill>
              </a:rPr>
              <a:t>cause of death in the </a:t>
            </a:r>
            <a:r>
              <a:rPr lang="en-US" sz="3600" dirty="0" smtClean="0">
                <a:solidFill>
                  <a:schemeClr val="tx1"/>
                </a:solidFill>
              </a:rPr>
              <a:t>US</a:t>
            </a:r>
          </a:p>
          <a:p>
            <a:r>
              <a:rPr lang="en-US" sz="3600" dirty="0" smtClean="0">
                <a:solidFill>
                  <a:schemeClr val="tx1"/>
                </a:solidFill>
              </a:rPr>
              <a:t>Most </a:t>
            </a:r>
            <a:r>
              <a:rPr lang="en-US" sz="3600" dirty="0">
                <a:solidFill>
                  <a:schemeClr val="tx1"/>
                </a:solidFill>
              </a:rPr>
              <a:t>common cancers:</a:t>
            </a:r>
          </a:p>
          <a:p>
            <a:pPr lvl="1"/>
            <a:r>
              <a:rPr lang="en-US" sz="3600" dirty="0">
                <a:solidFill>
                  <a:schemeClr val="tx1"/>
                </a:solidFill>
              </a:rPr>
              <a:t>Breast cancer, cervical, prostate, lung and colorectal cancers</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27885999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2712" y="0"/>
            <a:ext cx="8503815" cy="6858000"/>
          </a:xfrm>
          <a:prstGeom prst="rect">
            <a:avLst/>
          </a:prstGeom>
        </p:spPr>
      </p:pic>
    </p:spTree>
    <p:extLst>
      <p:ext uri="{BB962C8B-B14F-4D97-AF65-F5344CB8AC3E}">
        <p14:creationId xmlns:p14="http://schemas.microsoft.com/office/powerpoint/2010/main" val="8187381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32000"/>
          </a:blip>
          <a:srcRect b="19694"/>
          <a:stretch/>
        </p:blipFill>
        <p:spPr>
          <a:xfrm>
            <a:off x="0" y="0"/>
            <a:ext cx="9240640" cy="4928648"/>
          </a:xfrm>
          <a:prstGeom prst="rect">
            <a:avLst/>
          </a:prstGeom>
        </p:spPr>
      </p:pic>
      <p:pic>
        <p:nvPicPr>
          <p:cNvPr id="4" name="Picture 3" descr="Lung Cancer Facts"/>
          <p:cNvPicPr>
            <a:picLocks noChangeAspect="1"/>
          </p:cNvPicPr>
          <p:nvPr/>
        </p:nvPicPr>
        <p:blipFill rotWithShape="1">
          <a:blip r:embed="rId3"/>
          <a:srcRect l="8015" t="4495" r="9887" b="10862"/>
          <a:stretch/>
        </p:blipFill>
        <p:spPr>
          <a:xfrm>
            <a:off x="6007804" y="3408947"/>
            <a:ext cx="3136196" cy="3449053"/>
          </a:xfrm>
          <a:prstGeom prst="rect">
            <a:avLst/>
          </a:prstGeom>
        </p:spPr>
      </p:pic>
      <p:sp>
        <p:nvSpPr>
          <p:cNvPr id="2" name="Title 1"/>
          <p:cNvSpPr>
            <a:spLocks noGrp="1"/>
          </p:cNvSpPr>
          <p:nvPr>
            <p:ph type="title"/>
          </p:nvPr>
        </p:nvSpPr>
        <p:spPr>
          <a:xfrm>
            <a:off x="0" y="0"/>
            <a:ext cx="9144000" cy="1320800"/>
          </a:xfrm>
        </p:spPr>
        <p:txBody>
          <a:bodyPr>
            <a:normAutofit/>
          </a:bodyPr>
          <a:lstStyle/>
          <a:p>
            <a:r>
              <a:rPr lang="en-US" sz="4400" b="1" dirty="0"/>
              <a:t>Lung Cancer</a:t>
            </a:r>
          </a:p>
        </p:txBody>
      </p:sp>
      <p:sp>
        <p:nvSpPr>
          <p:cNvPr id="3" name="Content Placeholder 2"/>
          <p:cNvSpPr>
            <a:spLocks noGrp="1"/>
          </p:cNvSpPr>
          <p:nvPr>
            <p:ph idx="1"/>
          </p:nvPr>
        </p:nvSpPr>
        <p:spPr>
          <a:xfrm>
            <a:off x="-2" y="1332486"/>
            <a:ext cx="9144001" cy="3880773"/>
          </a:xfrm>
        </p:spPr>
        <p:txBody>
          <a:bodyPr>
            <a:noAutofit/>
          </a:bodyPr>
          <a:lstStyle/>
          <a:p>
            <a:r>
              <a:rPr lang="en-US" sz="2800" dirty="0">
                <a:solidFill>
                  <a:srgbClr val="000000"/>
                </a:solidFill>
              </a:rPr>
              <a:t>Leading cause of </a:t>
            </a:r>
            <a:r>
              <a:rPr lang="en-US" sz="2800" dirty="0" smtClean="0">
                <a:solidFill>
                  <a:srgbClr val="000000"/>
                </a:solidFill>
              </a:rPr>
              <a:t>cancer-related death</a:t>
            </a:r>
            <a:endParaRPr lang="en-US" sz="2800" dirty="0">
              <a:solidFill>
                <a:srgbClr val="000000"/>
              </a:solidFill>
            </a:endParaRPr>
          </a:p>
          <a:p>
            <a:pPr lvl="1"/>
            <a:r>
              <a:rPr lang="en-US" dirty="0">
                <a:solidFill>
                  <a:srgbClr val="000000"/>
                </a:solidFill>
              </a:rPr>
              <a:t>	Are you at risk?</a:t>
            </a:r>
          </a:p>
          <a:p>
            <a:pPr lvl="2"/>
            <a:r>
              <a:rPr lang="en-US" sz="2800" dirty="0" smtClean="0">
                <a:solidFill>
                  <a:srgbClr val="000000"/>
                </a:solidFill>
              </a:rPr>
              <a:t> Family history of lung cancer</a:t>
            </a:r>
          </a:p>
          <a:p>
            <a:pPr lvl="2"/>
            <a:r>
              <a:rPr lang="en-US" sz="2800" dirty="0" smtClean="0">
                <a:solidFill>
                  <a:srgbClr val="000000"/>
                </a:solidFill>
              </a:rPr>
              <a:t> Exposure history: Asbestos </a:t>
            </a:r>
            <a:r>
              <a:rPr lang="en-US" sz="2800" dirty="0">
                <a:solidFill>
                  <a:srgbClr val="000000"/>
                </a:solidFill>
              </a:rPr>
              <a:t>	</a:t>
            </a:r>
            <a:endParaRPr lang="en-US" sz="2800" dirty="0" smtClean="0">
              <a:solidFill>
                <a:srgbClr val="000000"/>
              </a:solidFill>
            </a:endParaRPr>
          </a:p>
          <a:p>
            <a:pPr lvl="2"/>
            <a:r>
              <a:rPr lang="en-US" sz="2800" dirty="0" smtClean="0">
                <a:solidFill>
                  <a:srgbClr val="000000"/>
                </a:solidFill>
              </a:rPr>
              <a:t> Smoking</a:t>
            </a:r>
          </a:p>
          <a:p>
            <a:pPr lvl="3"/>
            <a:r>
              <a:rPr lang="en-US" sz="2800" b="1" dirty="0" smtClean="0">
                <a:solidFill>
                  <a:srgbClr val="000000"/>
                </a:solidFill>
              </a:rPr>
              <a:t>Smokers are 80</a:t>
            </a:r>
            <a:r>
              <a:rPr lang="en-US" sz="2800" b="1" dirty="0">
                <a:solidFill>
                  <a:srgbClr val="000000"/>
                </a:solidFill>
              </a:rPr>
              <a:t>% </a:t>
            </a:r>
            <a:r>
              <a:rPr lang="en-US" sz="2800" b="1" dirty="0" smtClean="0">
                <a:solidFill>
                  <a:srgbClr val="000000"/>
                </a:solidFill>
              </a:rPr>
              <a:t>more likely </a:t>
            </a:r>
            <a:br>
              <a:rPr lang="en-US" sz="2800" b="1" dirty="0" smtClean="0">
                <a:solidFill>
                  <a:srgbClr val="000000"/>
                </a:solidFill>
              </a:rPr>
            </a:br>
            <a:r>
              <a:rPr lang="en-US" sz="2800" b="1" dirty="0" smtClean="0">
                <a:solidFill>
                  <a:srgbClr val="000000"/>
                </a:solidFill>
              </a:rPr>
              <a:t>to develop lung </a:t>
            </a:r>
            <a:r>
              <a:rPr lang="en-US" sz="2800" b="1" dirty="0">
                <a:solidFill>
                  <a:srgbClr val="000000"/>
                </a:solidFill>
              </a:rPr>
              <a:t>c</a:t>
            </a:r>
            <a:r>
              <a:rPr lang="en-US" sz="2800" b="1" dirty="0" smtClean="0">
                <a:solidFill>
                  <a:srgbClr val="000000"/>
                </a:solidFill>
              </a:rPr>
              <a:t>ancer</a:t>
            </a:r>
          </a:p>
          <a:p>
            <a:pPr lvl="3"/>
            <a:r>
              <a:rPr lang="en-US" sz="2800" b="1" dirty="0" smtClean="0">
                <a:solidFill>
                  <a:srgbClr val="000000"/>
                </a:solidFill>
              </a:rPr>
              <a:t>Both first &amp; second </a:t>
            </a:r>
            <a:r>
              <a:rPr lang="en-US" sz="2800" b="1" dirty="0">
                <a:solidFill>
                  <a:srgbClr val="000000"/>
                </a:solidFill>
              </a:rPr>
              <a:t>h</a:t>
            </a:r>
            <a:r>
              <a:rPr lang="en-US" sz="2800" b="1" dirty="0" smtClean="0">
                <a:solidFill>
                  <a:srgbClr val="000000"/>
                </a:solidFill>
              </a:rPr>
              <a:t>and </a:t>
            </a:r>
            <a:br>
              <a:rPr lang="en-US" sz="2800" b="1" dirty="0" smtClean="0">
                <a:solidFill>
                  <a:srgbClr val="000000"/>
                </a:solidFill>
              </a:rPr>
            </a:br>
            <a:r>
              <a:rPr lang="en-US" sz="2800" b="1" dirty="0" smtClean="0">
                <a:solidFill>
                  <a:srgbClr val="000000"/>
                </a:solidFill>
              </a:rPr>
              <a:t>smoking can lead to cancer</a:t>
            </a:r>
            <a:endParaRPr lang="en-US" sz="2800" b="1" dirty="0">
              <a:solidFill>
                <a:srgbClr val="000000"/>
              </a:solidFill>
            </a:endParaRPr>
          </a:p>
        </p:txBody>
      </p:sp>
    </p:spTree>
    <p:extLst>
      <p:ext uri="{BB962C8B-B14F-4D97-AF65-F5344CB8AC3E}">
        <p14:creationId xmlns:p14="http://schemas.microsoft.com/office/powerpoint/2010/main" val="42619086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0" y="0"/>
            <a:ext cx="9144000" cy="1320800"/>
          </a:xfrm>
        </p:spPr>
        <p:txBody>
          <a:bodyPr>
            <a:normAutofit/>
          </a:bodyPr>
          <a:lstStyle/>
          <a:p>
            <a:r>
              <a:rPr lang="en-US" sz="4000" b="1" dirty="0"/>
              <a:t>Breast Cancer</a:t>
            </a:r>
          </a:p>
        </p:txBody>
      </p:sp>
      <p:sp>
        <p:nvSpPr>
          <p:cNvPr id="3" name="Content Placeholder 2"/>
          <p:cNvSpPr>
            <a:spLocks noGrp="1"/>
          </p:cNvSpPr>
          <p:nvPr>
            <p:ph idx="1"/>
          </p:nvPr>
        </p:nvSpPr>
        <p:spPr>
          <a:xfrm>
            <a:off x="247320" y="1145327"/>
            <a:ext cx="8589206" cy="3880773"/>
          </a:xfrm>
        </p:spPr>
        <p:txBody>
          <a:bodyPr>
            <a:noAutofit/>
          </a:bodyPr>
          <a:lstStyle/>
          <a:p>
            <a:r>
              <a:rPr lang="en-US" sz="3000" b="1" dirty="0" smtClean="0">
                <a:solidFill>
                  <a:schemeClr val="tx1"/>
                </a:solidFill>
              </a:rPr>
              <a:t>Most common newly diagnosed cancer in women</a:t>
            </a:r>
          </a:p>
          <a:p>
            <a:pPr lvl="1"/>
            <a:r>
              <a:rPr lang="en-US" sz="3000" dirty="0">
                <a:solidFill>
                  <a:schemeClr val="tx1"/>
                </a:solidFill>
              </a:rPr>
              <a:t>1 in 8 women will develop breast cancer in their lifetime</a:t>
            </a:r>
          </a:p>
          <a:p>
            <a:pPr lvl="1"/>
            <a:r>
              <a:rPr lang="en-US" sz="3000" dirty="0">
                <a:solidFill>
                  <a:schemeClr val="tx1"/>
                </a:solidFill>
              </a:rPr>
              <a:t>1 in 4 women with a first degree relative </a:t>
            </a:r>
            <a:r>
              <a:rPr lang="en-US" sz="3000" dirty="0" smtClean="0">
                <a:solidFill>
                  <a:schemeClr val="tx1"/>
                </a:solidFill>
              </a:rPr>
              <a:t>with </a:t>
            </a:r>
            <a:r>
              <a:rPr lang="en-US" sz="3000" dirty="0">
                <a:solidFill>
                  <a:schemeClr val="tx1"/>
                </a:solidFill>
              </a:rPr>
              <a:t>breast cancer will also develop </a:t>
            </a:r>
            <a:r>
              <a:rPr lang="en-US" sz="3000" dirty="0" smtClean="0">
                <a:solidFill>
                  <a:schemeClr val="tx1"/>
                </a:solidFill>
              </a:rPr>
              <a:t>breast cancer.</a:t>
            </a:r>
            <a:endParaRPr lang="en-US" sz="3000" b="1" dirty="0" smtClean="0">
              <a:solidFill>
                <a:schemeClr val="tx1"/>
              </a:solidFill>
            </a:endParaRPr>
          </a:p>
          <a:p>
            <a:r>
              <a:rPr lang="en-US" sz="3000" b="1" dirty="0" smtClean="0">
                <a:solidFill>
                  <a:schemeClr val="tx1"/>
                </a:solidFill>
              </a:rPr>
              <a:t>2</a:t>
            </a:r>
            <a:r>
              <a:rPr lang="en-US" sz="3000" b="1" baseline="30000" dirty="0" smtClean="0">
                <a:solidFill>
                  <a:schemeClr val="tx1"/>
                </a:solidFill>
              </a:rPr>
              <a:t>nd</a:t>
            </a:r>
            <a:r>
              <a:rPr lang="en-US" sz="3000" b="1" dirty="0" smtClean="0">
                <a:solidFill>
                  <a:schemeClr val="tx1"/>
                </a:solidFill>
              </a:rPr>
              <a:t> </a:t>
            </a:r>
            <a:r>
              <a:rPr lang="en-US" sz="3000" b="1" dirty="0">
                <a:solidFill>
                  <a:schemeClr val="tx1"/>
                </a:solidFill>
              </a:rPr>
              <a:t>Leading cause of </a:t>
            </a:r>
            <a:r>
              <a:rPr lang="en-US" sz="3000" b="1" dirty="0" smtClean="0">
                <a:solidFill>
                  <a:schemeClr val="tx1"/>
                </a:solidFill>
              </a:rPr>
              <a:t>cancer-related </a:t>
            </a:r>
            <a:r>
              <a:rPr lang="en-US" sz="3000" b="1" dirty="0" smtClean="0">
                <a:ln>
                  <a:solidFill>
                    <a:srgbClr val="000000"/>
                  </a:solidFill>
                </a:ln>
                <a:solidFill>
                  <a:srgbClr val="FF0000"/>
                </a:solidFill>
              </a:rPr>
              <a:t>death</a:t>
            </a:r>
            <a:r>
              <a:rPr lang="en-US" sz="3000" b="1" dirty="0" smtClean="0">
                <a:ln>
                  <a:solidFill>
                    <a:srgbClr val="000000"/>
                  </a:solidFill>
                </a:ln>
              </a:rPr>
              <a:t> </a:t>
            </a:r>
            <a:r>
              <a:rPr lang="en-US" sz="3000" b="1" dirty="0">
                <a:solidFill>
                  <a:schemeClr val="tx1"/>
                </a:solidFill>
              </a:rPr>
              <a:t>in women</a:t>
            </a:r>
          </a:p>
          <a:p>
            <a:pPr lvl="1"/>
            <a:r>
              <a:rPr lang="en-US" sz="3000" dirty="0">
                <a:solidFill>
                  <a:schemeClr val="tx1"/>
                </a:solidFill>
              </a:rPr>
              <a:t>1 in 36 women die from Breast </a:t>
            </a:r>
            <a:r>
              <a:rPr lang="en-US" sz="3000" dirty="0" smtClean="0">
                <a:solidFill>
                  <a:schemeClr val="tx1"/>
                </a:solidFill>
              </a:rPr>
              <a:t/>
            </a:r>
            <a:br>
              <a:rPr lang="en-US" sz="3000" dirty="0" smtClean="0">
                <a:solidFill>
                  <a:schemeClr val="tx1"/>
                </a:solidFill>
              </a:rPr>
            </a:br>
            <a:r>
              <a:rPr lang="en-US" sz="3000" dirty="0" smtClean="0">
                <a:solidFill>
                  <a:schemeClr val="tx1"/>
                </a:solidFill>
              </a:rPr>
              <a:t>Cancer in the </a:t>
            </a:r>
            <a:r>
              <a:rPr lang="en-US" sz="3000" dirty="0">
                <a:solidFill>
                  <a:schemeClr val="tx1"/>
                </a:solidFill>
              </a:rPr>
              <a:t>US </a:t>
            </a:r>
            <a:r>
              <a:rPr lang="en-US" sz="3000" dirty="0" smtClean="0">
                <a:solidFill>
                  <a:schemeClr val="tx1"/>
                </a:solidFill>
              </a:rPr>
              <a:t>every year</a:t>
            </a:r>
          </a:p>
        </p:txBody>
      </p:sp>
      <p:pic>
        <p:nvPicPr>
          <p:cNvPr id="4" name="Picture 3" descr="Doktor Doktor Lads: Paano Malalaman Kung Mayroon Kang Breast Cancer?"/>
          <p:cNvPicPr>
            <a:picLocks noChangeAspect="1"/>
          </p:cNvPicPr>
          <p:nvPr/>
        </p:nvPicPr>
        <p:blipFill>
          <a:blip r:embed="rId3"/>
          <a:stretch>
            <a:fillRect/>
          </a:stretch>
        </p:blipFill>
        <p:spPr>
          <a:xfrm>
            <a:off x="6136106" y="4316769"/>
            <a:ext cx="3007900" cy="2541231"/>
          </a:xfrm>
          <a:prstGeom prst="rect">
            <a:avLst/>
          </a:prstGeom>
        </p:spPr>
      </p:pic>
    </p:spTree>
    <p:extLst>
      <p:ext uri="{BB962C8B-B14F-4D97-AF65-F5344CB8AC3E}">
        <p14:creationId xmlns:p14="http://schemas.microsoft.com/office/powerpoint/2010/main" val="25526753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0" y="0"/>
            <a:ext cx="9144000" cy="1320800"/>
          </a:xfrm>
        </p:spPr>
        <p:txBody>
          <a:bodyPr>
            <a:normAutofit/>
          </a:bodyPr>
          <a:lstStyle/>
          <a:p>
            <a:r>
              <a:rPr lang="en-US" sz="4400" b="1" dirty="0" smtClean="0"/>
              <a:t>Breast Cancer</a:t>
            </a:r>
            <a:endParaRPr lang="en-US" sz="4400" b="1" dirty="0"/>
          </a:p>
        </p:txBody>
      </p:sp>
      <p:sp>
        <p:nvSpPr>
          <p:cNvPr id="3" name="Content Placeholder 2"/>
          <p:cNvSpPr>
            <a:spLocks noGrp="1"/>
          </p:cNvSpPr>
          <p:nvPr>
            <p:ph idx="1"/>
          </p:nvPr>
        </p:nvSpPr>
        <p:spPr>
          <a:xfrm>
            <a:off x="190504" y="1350217"/>
            <a:ext cx="8793075" cy="5200315"/>
          </a:xfrm>
        </p:spPr>
        <p:txBody>
          <a:bodyPr>
            <a:normAutofit/>
          </a:bodyPr>
          <a:lstStyle/>
          <a:p>
            <a:r>
              <a:rPr lang="en-US" sz="3200" b="1" dirty="0">
                <a:solidFill>
                  <a:srgbClr val="000000"/>
                </a:solidFill>
              </a:rPr>
              <a:t>Are you at risk?</a:t>
            </a:r>
          </a:p>
          <a:p>
            <a:pPr lvl="1"/>
            <a:r>
              <a:rPr lang="en-US" sz="3200" dirty="0">
                <a:solidFill>
                  <a:srgbClr val="000000"/>
                </a:solidFill>
              </a:rPr>
              <a:t>Non-modifiable risk factors</a:t>
            </a:r>
            <a:r>
              <a:rPr lang="en-US" sz="3200" b="1" dirty="0">
                <a:solidFill>
                  <a:srgbClr val="000000"/>
                </a:solidFill>
              </a:rPr>
              <a:t>: </a:t>
            </a:r>
          </a:p>
          <a:p>
            <a:pPr lvl="2"/>
            <a:r>
              <a:rPr lang="en-US" sz="3200" b="1" dirty="0">
                <a:ln>
                  <a:solidFill>
                    <a:srgbClr val="000000"/>
                  </a:solidFill>
                </a:ln>
                <a:solidFill>
                  <a:srgbClr val="FF4887"/>
                </a:solidFill>
              </a:rPr>
              <a:t>Increased Age, Race, Family History</a:t>
            </a:r>
          </a:p>
          <a:p>
            <a:pPr lvl="1"/>
            <a:r>
              <a:rPr lang="en-US" sz="3200" dirty="0">
                <a:solidFill>
                  <a:srgbClr val="000000"/>
                </a:solidFill>
              </a:rPr>
              <a:t>Modifiable risk factors:</a:t>
            </a:r>
          </a:p>
          <a:p>
            <a:pPr lvl="2"/>
            <a:r>
              <a:rPr lang="en-US" sz="3200" b="1" dirty="0">
                <a:ln>
                  <a:solidFill>
                    <a:srgbClr val="000000"/>
                  </a:solidFill>
                </a:ln>
                <a:solidFill>
                  <a:srgbClr val="FF4887"/>
                </a:solidFill>
              </a:rPr>
              <a:t>Smoking, Drinking, Diet</a:t>
            </a:r>
          </a:p>
          <a:p>
            <a:r>
              <a:rPr lang="en-US" sz="3200" b="1" dirty="0">
                <a:solidFill>
                  <a:srgbClr val="000000"/>
                </a:solidFill>
              </a:rPr>
              <a:t>Early detection:</a:t>
            </a:r>
          </a:p>
          <a:p>
            <a:pPr lvl="1"/>
            <a:r>
              <a:rPr lang="en-US" sz="3200" b="1" dirty="0">
                <a:solidFill>
                  <a:srgbClr val="000000"/>
                </a:solidFill>
              </a:rPr>
              <a:t>Screening: </a:t>
            </a:r>
            <a:r>
              <a:rPr lang="en-US" sz="3200" b="1" dirty="0">
                <a:ln>
                  <a:solidFill>
                    <a:srgbClr val="000000"/>
                  </a:solidFill>
                </a:ln>
                <a:solidFill>
                  <a:srgbClr val="FF4887"/>
                </a:solidFill>
              </a:rPr>
              <a:t>Annual </a:t>
            </a:r>
            <a:r>
              <a:rPr lang="en-US" sz="3200" b="1" dirty="0" smtClean="0">
                <a:ln>
                  <a:solidFill>
                    <a:srgbClr val="000000"/>
                  </a:solidFill>
                </a:ln>
                <a:solidFill>
                  <a:srgbClr val="FF4887"/>
                </a:solidFill>
              </a:rPr>
              <a:t>Mammogram </a:t>
            </a:r>
            <a:br>
              <a:rPr lang="en-US" sz="3200" b="1" dirty="0" smtClean="0">
                <a:ln>
                  <a:solidFill>
                    <a:srgbClr val="000000"/>
                  </a:solidFill>
                </a:ln>
                <a:solidFill>
                  <a:srgbClr val="FF4887"/>
                </a:solidFill>
              </a:rPr>
            </a:br>
            <a:r>
              <a:rPr lang="en-US" sz="3200" dirty="0" smtClean="0">
                <a:ln>
                  <a:solidFill>
                    <a:srgbClr val="000000"/>
                  </a:solidFill>
                </a:ln>
                <a:solidFill>
                  <a:srgbClr val="000000"/>
                </a:solidFill>
              </a:rPr>
              <a:t>starting at age 50 and earlier if </a:t>
            </a:r>
            <a:br>
              <a:rPr lang="en-US" sz="3200" dirty="0" smtClean="0">
                <a:ln>
                  <a:solidFill>
                    <a:srgbClr val="000000"/>
                  </a:solidFill>
                </a:ln>
                <a:solidFill>
                  <a:srgbClr val="000000"/>
                </a:solidFill>
              </a:rPr>
            </a:br>
            <a:r>
              <a:rPr lang="en-US" sz="3200" dirty="0" smtClean="0">
                <a:ln>
                  <a:solidFill>
                    <a:srgbClr val="000000"/>
                  </a:solidFill>
                </a:ln>
                <a:solidFill>
                  <a:srgbClr val="000000"/>
                </a:solidFill>
              </a:rPr>
              <a:t>at higher risk</a:t>
            </a:r>
            <a:endParaRPr lang="en-US" sz="3200" dirty="0">
              <a:ln>
                <a:solidFill>
                  <a:srgbClr val="000000"/>
                </a:solidFill>
              </a:ln>
              <a:solidFill>
                <a:srgbClr val="000000"/>
              </a:solidFill>
            </a:endParaRPr>
          </a:p>
          <a:p>
            <a:endParaRPr lang="en-US" sz="3200" dirty="0">
              <a:solidFill>
                <a:srgbClr val="000000"/>
              </a:solidFill>
            </a:endParaRPr>
          </a:p>
        </p:txBody>
      </p:sp>
      <p:pic>
        <p:nvPicPr>
          <p:cNvPr id="5" name="Picture 4"/>
          <p:cNvPicPr>
            <a:picLocks noChangeAspect="1"/>
          </p:cNvPicPr>
          <p:nvPr/>
        </p:nvPicPr>
        <p:blipFill>
          <a:blip r:embed="rId3"/>
          <a:stretch>
            <a:fillRect/>
          </a:stretch>
        </p:blipFill>
        <p:spPr>
          <a:xfrm>
            <a:off x="6529599" y="3475789"/>
            <a:ext cx="2477240" cy="3114842"/>
          </a:xfrm>
          <a:prstGeom prst="rect">
            <a:avLst/>
          </a:prstGeom>
        </p:spPr>
      </p:pic>
    </p:spTree>
    <p:extLst>
      <p:ext uri="{BB962C8B-B14F-4D97-AF65-F5344CB8AC3E}">
        <p14:creationId xmlns:p14="http://schemas.microsoft.com/office/powerpoint/2010/main" val="41280099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0" y="31829"/>
            <a:ext cx="9144000" cy="1320800"/>
          </a:xfrm>
        </p:spPr>
        <p:txBody>
          <a:bodyPr>
            <a:normAutofit/>
          </a:bodyPr>
          <a:lstStyle/>
          <a:p>
            <a:r>
              <a:rPr lang="en-US" b="1" dirty="0"/>
              <a:t>Cervical</a:t>
            </a:r>
            <a:r>
              <a:rPr lang="en-US" sz="4000" b="1" dirty="0"/>
              <a:t> Cancer</a:t>
            </a:r>
          </a:p>
        </p:txBody>
      </p:sp>
      <p:sp>
        <p:nvSpPr>
          <p:cNvPr id="3" name="Content Placeholder 2"/>
          <p:cNvSpPr>
            <a:spLocks noGrp="1"/>
          </p:cNvSpPr>
          <p:nvPr>
            <p:ph idx="1"/>
          </p:nvPr>
        </p:nvSpPr>
        <p:spPr>
          <a:xfrm>
            <a:off x="187160" y="1439421"/>
            <a:ext cx="8569156" cy="3880773"/>
          </a:xfrm>
        </p:spPr>
        <p:txBody>
          <a:bodyPr>
            <a:normAutofit/>
          </a:bodyPr>
          <a:lstStyle/>
          <a:p>
            <a:r>
              <a:rPr lang="en-US" dirty="0" smtClean="0">
                <a:solidFill>
                  <a:schemeClr val="tx1"/>
                </a:solidFill>
              </a:rPr>
              <a:t>Most common cancer in women </a:t>
            </a:r>
            <a:r>
              <a:rPr lang="en-US" b="1" u="sng" dirty="0" smtClean="0">
                <a:ln>
                  <a:solidFill>
                    <a:srgbClr val="000000"/>
                  </a:solidFill>
                </a:ln>
                <a:solidFill>
                  <a:srgbClr val="1F9C9E"/>
                </a:solidFill>
              </a:rPr>
              <a:t>world wide</a:t>
            </a:r>
          </a:p>
          <a:p>
            <a:r>
              <a:rPr lang="en-US" dirty="0"/>
              <a:t>The incidence of invasive cervical cancer has decreased in the United </a:t>
            </a:r>
            <a:r>
              <a:rPr lang="en-US" dirty="0" smtClean="0"/>
              <a:t>States by 74% since 1992 thanks to preventative care</a:t>
            </a:r>
          </a:p>
          <a:p>
            <a:r>
              <a:rPr lang="en-US" dirty="0"/>
              <a:t>Early detection has an almost </a:t>
            </a:r>
            <a:r>
              <a:rPr lang="en-US" dirty="0" smtClean="0"/>
              <a:t/>
            </a:r>
            <a:br>
              <a:rPr lang="en-US" dirty="0" smtClean="0"/>
            </a:br>
            <a:r>
              <a:rPr lang="en-US" dirty="0" smtClean="0"/>
              <a:t>100</a:t>
            </a:r>
            <a:r>
              <a:rPr lang="en-US" dirty="0"/>
              <a:t>% chance of </a:t>
            </a:r>
            <a:r>
              <a:rPr lang="en-US" dirty="0" smtClean="0"/>
              <a:t>cure.</a:t>
            </a:r>
            <a:endParaRPr lang="en-US" dirty="0"/>
          </a:p>
        </p:txBody>
      </p:sp>
      <p:pic>
        <p:nvPicPr>
          <p:cNvPr id="7" name="Picture 6"/>
          <p:cNvPicPr>
            <a:picLocks noChangeAspect="1"/>
          </p:cNvPicPr>
          <p:nvPr/>
        </p:nvPicPr>
        <p:blipFill>
          <a:blip r:embed="rId3"/>
          <a:stretch>
            <a:fillRect/>
          </a:stretch>
        </p:blipFill>
        <p:spPr>
          <a:xfrm>
            <a:off x="4890837" y="3836736"/>
            <a:ext cx="3927642" cy="3021263"/>
          </a:xfrm>
          <a:prstGeom prst="rect">
            <a:avLst/>
          </a:prstGeom>
        </p:spPr>
      </p:pic>
    </p:spTree>
    <p:extLst>
      <p:ext uri="{BB962C8B-B14F-4D97-AF65-F5344CB8AC3E}">
        <p14:creationId xmlns:p14="http://schemas.microsoft.com/office/powerpoint/2010/main" val="35031913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0" y="0"/>
            <a:ext cx="9144000" cy="1320800"/>
          </a:xfrm>
        </p:spPr>
        <p:txBody>
          <a:bodyPr>
            <a:normAutofit/>
          </a:bodyPr>
          <a:lstStyle/>
          <a:p>
            <a:r>
              <a:rPr lang="en-US" b="1" dirty="0"/>
              <a:t>Cervical</a:t>
            </a:r>
            <a:r>
              <a:rPr lang="en-US" sz="4000" b="1" dirty="0"/>
              <a:t> Cancer</a:t>
            </a:r>
          </a:p>
        </p:txBody>
      </p:sp>
      <p:sp>
        <p:nvSpPr>
          <p:cNvPr id="3" name="Content Placeholder 2"/>
          <p:cNvSpPr>
            <a:spLocks noGrp="1"/>
          </p:cNvSpPr>
          <p:nvPr>
            <p:ph idx="1"/>
          </p:nvPr>
        </p:nvSpPr>
        <p:spPr>
          <a:xfrm>
            <a:off x="317501" y="1065117"/>
            <a:ext cx="8492288" cy="5338357"/>
          </a:xfrm>
        </p:spPr>
        <p:txBody>
          <a:bodyPr>
            <a:noAutofit/>
          </a:bodyPr>
          <a:lstStyle/>
          <a:p>
            <a:r>
              <a:rPr lang="en-US" sz="2800" b="1" dirty="0" smtClean="0"/>
              <a:t>Are </a:t>
            </a:r>
            <a:r>
              <a:rPr lang="en-US" sz="2800" b="1" dirty="0"/>
              <a:t>you at risk?</a:t>
            </a:r>
          </a:p>
          <a:p>
            <a:pPr lvl="1"/>
            <a:r>
              <a:rPr lang="en-US" dirty="0"/>
              <a:t>Being infected with </a:t>
            </a:r>
            <a:r>
              <a:rPr lang="en-US" sz="3200" b="1" dirty="0">
                <a:ln>
                  <a:solidFill>
                    <a:srgbClr val="000000"/>
                  </a:solidFill>
                </a:ln>
                <a:solidFill>
                  <a:srgbClr val="1F9C9E"/>
                </a:solidFill>
              </a:rPr>
              <a:t>Human Papilloma Virus</a:t>
            </a:r>
            <a:r>
              <a:rPr lang="en-US" dirty="0"/>
              <a:t>: </a:t>
            </a:r>
            <a:endParaRPr lang="en-US" dirty="0" smtClean="0"/>
          </a:p>
          <a:p>
            <a:pPr lvl="2"/>
            <a:r>
              <a:rPr lang="en-US" sz="2800" dirty="0" smtClean="0"/>
              <a:t>Strains </a:t>
            </a:r>
            <a:r>
              <a:rPr lang="en-US" sz="3200" b="1" dirty="0">
                <a:ln>
                  <a:solidFill>
                    <a:srgbClr val="000000"/>
                  </a:solidFill>
                </a:ln>
                <a:solidFill>
                  <a:srgbClr val="1F9C9E"/>
                </a:solidFill>
              </a:rPr>
              <a:t>HPV-16 </a:t>
            </a:r>
            <a:r>
              <a:rPr lang="en-US" sz="2800" dirty="0"/>
              <a:t>and </a:t>
            </a:r>
            <a:r>
              <a:rPr lang="en-US" sz="3200" b="1" dirty="0">
                <a:ln>
                  <a:solidFill>
                    <a:srgbClr val="000000"/>
                  </a:solidFill>
                </a:ln>
                <a:solidFill>
                  <a:srgbClr val="1F9C9E"/>
                </a:solidFill>
              </a:rPr>
              <a:t>HPV-18 </a:t>
            </a:r>
            <a:r>
              <a:rPr lang="en-US" sz="2800" dirty="0"/>
              <a:t>are the most common causes of cervical cancer</a:t>
            </a:r>
          </a:p>
          <a:p>
            <a:pPr lvl="1"/>
            <a:r>
              <a:rPr lang="en-US" dirty="0"/>
              <a:t>Several sexual </a:t>
            </a:r>
            <a:r>
              <a:rPr lang="en-US" dirty="0" smtClean="0"/>
              <a:t>Partners</a:t>
            </a:r>
          </a:p>
          <a:p>
            <a:pPr lvl="1"/>
            <a:r>
              <a:rPr lang="en-US" dirty="0" smtClean="0"/>
              <a:t>Smoking, Obesity</a:t>
            </a:r>
          </a:p>
          <a:p>
            <a:r>
              <a:rPr lang="en-US" sz="2800" b="1" dirty="0" smtClean="0"/>
              <a:t>Early Detection</a:t>
            </a:r>
          </a:p>
          <a:p>
            <a:pPr lvl="1"/>
            <a:r>
              <a:rPr lang="en-US" dirty="0"/>
              <a:t>Screening: Pap </a:t>
            </a:r>
            <a:r>
              <a:rPr lang="en-US" dirty="0" smtClean="0"/>
              <a:t>Smears every </a:t>
            </a:r>
            <a:br>
              <a:rPr lang="en-US" dirty="0" smtClean="0"/>
            </a:br>
            <a:r>
              <a:rPr lang="en-US" dirty="0" smtClean="0"/>
              <a:t>1-3 </a:t>
            </a:r>
            <a:r>
              <a:rPr lang="en-US" dirty="0" err="1" smtClean="0"/>
              <a:t>yrs</a:t>
            </a:r>
            <a:r>
              <a:rPr lang="en-US" dirty="0"/>
              <a:t> s</a:t>
            </a:r>
            <a:r>
              <a:rPr lang="en-US" dirty="0" smtClean="0"/>
              <a:t>tarting at age 21 </a:t>
            </a:r>
          </a:p>
          <a:p>
            <a:pPr lvl="2"/>
            <a:r>
              <a:rPr lang="en-US" sz="2800" dirty="0" smtClean="0">
                <a:solidFill>
                  <a:srgbClr val="000000"/>
                </a:solidFill>
              </a:rPr>
              <a:t>+</a:t>
            </a:r>
            <a:r>
              <a:rPr lang="en-US" sz="2800" dirty="0">
                <a:solidFill>
                  <a:srgbClr val="000000"/>
                </a:solidFill>
              </a:rPr>
              <a:t>/</a:t>
            </a:r>
            <a:r>
              <a:rPr lang="en-US" sz="2800" dirty="0" smtClean="0">
                <a:solidFill>
                  <a:srgbClr val="000000"/>
                </a:solidFill>
              </a:rPr>
              <a:t>- HPV testing</a:t>
            </a:r>
            <a:endParaRPr lang="en-US" sz="2800" dirty="0">
              <a:solidFill>
                <a:srgbClr val="000000"/>
              </a:solidFill>
            </a:endParaRPr>
          </a:p>
          <a:p>
            <a:pPr lvl="1"/>
            <a:endParaRPr lang="en-US" dirty="0"/>
          </a:p>
        </p:txBody>
      </p:sp>
      <p:pic>
        <p:nvPicPr>
          <p:cNvPr id="6" name="Picture 5"/>
          <p:cNvPicPr>
            <a:picLocks noChangeAspect="1"/>
          </p:cNvPicPr>
          <p:nvPr/>
        </p:nvPicPr>
        <p:blipFill>
          <a:blip r:embed="rId4"/>
          <a:stretch>
            <a:fillRect/>
          </a:stretch>
        </p:blipFill>
        <p:spPr>
          <a:xfrm>
            <a:off x="5200316" y="3677345"/>
            <a:ext cx="3769895" cy="2899920"/>
          </a:xfrm>
          <a:prstGeom prst="rect">
            <a:avLst/>
          </a:prstGeom>
        </p:spPr>
      </p:pic>
    </p:spTree>
    <p:extLst>
      <p:ext uri="{BB962C8B-B14F-4D97-AF65-F5344CB8AC3E}">
        <p14:creationId xmlns:p14="http://schemas.microsoft.com/office/powerpoint/2010/main" val="2317049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0" y="0"/>
            <a:ext cx="9144000" cy="1320800"/>
          </a:xfrm>
        </p:spPr>
        <p:txBody>
          <a:bodyPr>
            <a:normAutofit/>
          </a:bodyPr>
          <a:lstStyle/>
          <a:p>
            <a:r>
              <a:rPr lang="en-US" sz="4000" b="1" dirty="0"/>
              <a:t>Colorectal Cancer</a:t>
            </a:r>
          </a:p>
        </p:txBody>
      </p:sp>
      <p:sp>
        <p:nvSpPr>
          <p:cNvPr id="3" name="Content Placeholder 2"/>
          <p:cNvSpPr>
            <a:spLocks noGrp="1"/>
          </p:cNvSpPr>
          <p:nvPr>
            <p:ph idx="1"/>
          </p:nvPr>
        </p:nvSpPr>
        <p:spPr>
          <a:xfrm>
            <a:off x="96921" y="1080898"/>
            <a:ext cx="8940131" cy="5536470"/>
          </a:xfrm>
        </p:spPr>
        <p:txBody>
          <a:bodyPr>
            <a:normAutofit/>
          </a:bodyPr>
          <a:lstStyle/>
          <a:p>
            <a:r>
              <a:rPr lang="en-US" sz="3200" b="1" dirty="0">
                <a:ln>
                  <a:solidFill>
                    <a:srgbClr val="000000"/>
                  </a:solidFill>
                </a:ln>
                <a:solidFill>
                  <a:srgbClr val="0014F7"/>
                </a:solidFill>
              </a:rPr>
              <a:t>Third</a:t>
            </a:r>
            <a:r>
              <a:rPr lang="en-US" sz="3200" dirty="0">
                <a:ln>
                  <a:solidFill>
                    <a:srgbClr val="000000"/>
                  </a:solidFill>
                </a:ln>
                <a:solidFill>
                  <a:srgbClr val="0014F7"/>
                </a:solidFill>
              </a:rPr>
              <a:t> </a:t>
            </a:r>
            <a:r>
              <a:rPr lang="en-US" sz="3200" dirty="0"/>
              <a:t>leading type of </a:t>
            </a:r>
            <a:r>
              <a:rPr lang="en-US" sz="3200" dirty="0" smtClean="0"/>
              <a:t>cancer </a:t>
            </a:r>
            <a:r>
              <a:rPr lang="en-US" sz="3200" dirty="0"/>
              <a:t>in Men </a:t>
            </a:r>
            <a:r>
              <a:rPr lang="en-US" sz="3200" i="1" dirty="0"/>
              <a:t>and</a:t>
            </a:r>
            <a:r>
              <a:rPr lang="en-US" sz="3200" dirty="0"/>
              <a:t> </a:t>
            </a:r>
            <a:r>
              <a:rPr lang="en-US" sz="3200" dirty="0" smtClean="0"/>
              <a:t>Women</a:t>
            </a:r>
            <a:endParaRPr lang="en-US" sz="3200" dirty="0"/>
          </a:p>
          <a:p>
            <a:r>
              <a:rPr lang="en-US" sz="3200" b="1" dirty="0"/>
              <a:t>Early </a:t>
            </a:r>
            <a:r>
              <a:rPr lang="en-US" sz="3200" b="1" dirty="0" smtClean="0"/>
              <a:t>Detection by Screening</a:t>
            </a:r>
            <a:r>
              <a:rPr lang="en-US" sz="3200" b="1" dirty="0"/>
              <a:t>: </a:t>
            </a:r>
            <a:endParaRPr lang="en-US" sz="3200" b="1" dirty="0" smtClean="0"/>
          </a:p>
          <a:p>
            <a:pPr lvl="1"/>
            <a:r>
              <a:rPr lang="en-US" dirty="0" smtClean="0"/>
              <a:t>Stool </a:t>
            </a:r>
            <a:r>
              <a:rPr lang="en-US" dirty="0"/>
              <a:t>Tests </a:t>
            </a:r>
            <a:r>
              <a:rPr lang="en-US" dirty="0" smtClean="0"/>
              <a:t>(FOBT) 3 separate samples annually </a:t>
            </a:r>
          </a:p>
          <a:p>
            <a:pPr marL="514350" lvl="1" indent="0">
              <a:buNone/>
            </a:pPr>
            <a:r>
              <a:rPr lang="en-US" dirty="0" smtClean="0"/>
              <a:t>				</a:t>
            </a:r>
            <a:r>
              <a:rPr lang="en-US" b="1" u="sng" dirty="0" smtClean="0">
                <a:ln>
                  <a:solidFill>
                    <a:srgbClr val="000000"/>
                  </a:solidFill>
                </a:ln>
                <a:solidFill>
                  <a:srgbClr val="0014F7"/>
                </a:solidFill>
              </a:rPr>
              <a:t>OR</a:t>
            </a:r>
          </a:p>
          <a:p>
            <a:pPr lvl="1"/>
            <a:r>
              <a:rPr lang="en-US" dirty="0" err="1" smtClean="0"/>
              <a:t>Sigmoidoscopy</a:t>
            </a:r>
            <a:r>
              <a:rPr lang="en-US" dirty="0" smtClean="0"/>
              <a:t> every 5 years </a:t>
            </a:r>
            <a:r>
              <a:rPr lang="en-US" i="1" u="sng" dirty="0" smtClean="0"/>
              <a:t>with</a:t>
            </a:r>
            <a:r>
              <a:rPr lang="en-US" dirty="0" smtClean="0"/>
              <a:t> FOBT every 3 years</a:t>
            </a:r>
          </a:p>
          <a:p>
            <a:pPr marL="457200" lvl="1" indent="0">
              <a:buNone/>
            </a:pPr>
            <a:r>
              <a:rPr lang="en-US" dirty="0"/>
              <a:t>	</a:t>
            </a:r>
            <a:r>
              <a:rPr lang="en-US" dirty="0" smtClean="0"/>
              <a:t>			</a:t>
            </a:r>
            <a:r>
              <a:rPr lang="en-US" b="1" u="sng" dirty="0" smtClean="0">
                <a:ln>
                  <a:solidFill>
                    <a:srgbClr val="000000"/>
                  </a:solidFill>
                </a:ln>
                <a:solidFill>
                  <a:srgbClr val="0014F7"/>
                </a:solidFill>
              </a:rPr>
              <a:t>OR</a:t>
            </a:r>
            <a:endParaRPr lang="en-US" b="1" u="sng" dirty="0">
              <a:ln>
                <a:solidFill>
                  <a:srgbClr val="000000"/>
                </a:solidFill>
              </a:ln>
              <a:solidFill>
                <a:srgbClr val="0014F7"/>
              </a:solidFill>
            </a:endParaRPr>
          </a:p>
          <a:p>
            <a:pPr lvl="1"/>
            <a:r>
              <a:rPr lang="en-US" dirty="0" smtClean="0"/>
              <a:t>Colonoscopy every 3-10 years</a:t>
            </a:r>
          </a:p>
          <a:p>
            <a:pPr lvl="2"/>
            <a:r>
              <a:rPr lang="en-US" dirty="0" smtClean="0"/>
              <a:t>Depending on results</a:t>
            </a:r>
            <a:endParaRPr lang="en-US" dirty="0"/>
          </a:p>
          <a:p>
            <a:endParaRPr lang="en-US" sz="3200" dirty="0" smtClean="0"/>
          </a:p>
          <a:p>
            <a:pPr marL="0" indent="0">
              <a:buNone/>
            </a:pPr>
            <a:endParaRPr lang="en-US" sz="3200" dirty="0"/>
          </a:p>
          <a:p>
            <a:endParaRPr lang="en-US" sz="3200" dirty="0"/>
          </a:p>
          <a:p>
            <a:pPr marL="57150" indent="0">
              <a:buNone/>
            </a:pPr>
            <a:endParaRPr lang="en-US" sz="3200" dirty="0"/>
          </a:p>
          <a:p>
            <a:endParaRPr lang="en-US" sz="3200" dirty="0"/>
          </a:p>
        </p:txBody>
      </p:sp>
      <p:pic>
        <p:nvPicPr>
          <p:cNvPr id="4" name="Picture 3"/>
          <p:cNvPicPr>
            <a:picLocks noChangeAspect="1"/>
          </p:cNvPicPr>
          <p:nvPr/>
        </p:nvPicPr>
        <p:blipFill>
          <a:blip r:embed="rId3"/>
          <a:stretch>
            <a:fillRect/>
          </a:stretch>
        </p:blipFill>
        <p:spPr>
          <a:xfrm>
            <a:off x="5186947" y="3814112"/>
            <a:ext cx="3957053" cy="3043887"/>
          </a:xfrm>
          <a:prstGeom prst="rect">
            <a:avLst/>
          </a:prstGeom>
        </p:spPr>
      </p:pic>
    </p:spTree>
    <p:extLst>
      <p:ext uri="{BB962C8B-B14F-4D97-AF65-F5344CB8AC3E}">
        <p14:creationId xmlns:p14="http://schemas.microsoft.com/office/powerpoint/2010/main" val="27924106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p:txBody>
          <a:bodyPr/>
          <a:lstStyle/>
          <a:p>
            <a:r>
              <a:rPr lang="en-US" b="1" dirty="0"/>
              <a:t>Colorectal Cancer</a:t>
            </a:r>
          </a:p>
        </p:txBody>
      </p:sp>
      <p:sp>
        <p:nvSpPr>
          <p:cNvPr id="3" name="Content Placeholder 2"/>
          <p:cNvSpPr>
            <a:spLocks noGrp="1"/>
          </p:cNvSpPr>
          <p:nvPr>
            <p:ph idx="1"/>
          </p:nvPr>
        </p:nvSpPr>
        <p:spPr>
          <a:xfrm>
            <a:off x="113634" y="1522041"/>
            <a:ext cx="8936790" cy="4572780"/>
          </a:xfrm>
          <a:noFill/>
        </p:spPr>
        <p:txBody>
          <a:bodyPr>
            <a:noAutofit/>
          </a:bodyPr>
          <a:lstStyle/>
          <a:p>
            <a:r>
              <a:rPr lang="en-US" sz="2800" b="1" dirty="0" smtClean="0"/>
              <a:t>Are </a:t>
            </a:r>
            <a:r>
              <a:rPr lang="en-US" sz="2800" b="1" dirty="0"/>
              <a:t>you at risk?</a:t>
            </a:r>
          </a:p>
          <a:p>
            <a:pPr lvl="1"/>
            <a:r>
              <a:rPr lang="en-US" dirty="0"/>
              <a:t>Inflammatory Bowel </a:t>
            </a:r>
            <a:r>
              <a:rPr lang="en-US" dirty="0" smtClean="0"/>
              <a:t>Disease </a:t>
            </a:r>
          </a:p>
          <a:p>
            <a:pPr lvl="2"/>
            <a:r>
              <a:rPr lang="en-US" sz="2800" dirty="0" err="1" smtClean="0"/>
              <a:t>Crohn’s</a:t>
            </a:r>
            <a:r>
              <a:rPr lang="en-US" sz="2800" dirty="0" smtClean="0"/>
              <a:t> Disease, Ulcerative Colitis</a:t>
            </a:r>
            <a:endParaRPr lang="en-US" sz="2800" dirty="0"/>
          </a:p>
          <a:p>
            <a:pPr lvl="1"/>
            <a:r>
              <a:rPr lang="en-US" dirty="0" smtClean="0"/>
              <a:t>Personal/Family </a:t>
            </a:r>
            <a:r>
              <a:rPr lang="en-US" dirty="0"/>
              <a:t>History of Colorectal Cancer or </a:t>
            </a:r>
            <a:r>
              <a:rPr lang="en-US" dirty="0" smtClean="0"/>
              <a:t>Polyps</a:t>
            </a:r>
            <a:endParaRPr lang="en-US" dirty="0"/>
          </a:p>
          <a:p>
            <a:pPr lvl="1"/>
            <a:r>
              <a:rPr lang="en-US" dirty="0"/>
              <a:t>Lack of </a:t>
            </a:r>
            <a:r>
              <a:rPr lang="en-US" dirty="0" smtClean="0"/>
              <a:t>Physical Activity				</a:t>
            </a:r>
          </a:p>
          <a:p>
            <a:pPr lvl="1"/>
            <a:r>
              <a:rPr lang="en-US" dirty="0" smtClean="0"/>
              <a:t>Overweight</a:t>
            </a:r>
            <a:r>
              <a:rPr lang="en-US" dirty="0"/>
              <a:t>/Obesity</a:t>
            </a:r>
          </a:p>
          <a:p>
            <a:pPr lvl="1"/>
            <a:r>
              <a:rPr lang="en-US" dirty="0"/>
              <a:t>Poor </a:t>
            </a:r>
            <a:r>
              <a:rPr lang="en-US" dirty="0" smtClean="0"/>
              <a:t>Diet, Alcohol Use					</a:t>
            </a:r>
          </a:p>
          <a:p>
            <a:pPr lvl="1"/>
            <a:r>
              <a:rPr lang="en-US" dirty="0" smtClean="0"/>
              <a:t>Smoking</a:t>
            </a:r>
            <a:endParaRPr lang="en-US" sz="2800" dirty="0"/>
          </a:p>
          <a:p>
            <a:endParaRPr lang="en-US" sz="2800" dirty="0"/>
          </a:p>
        </p:txBody>
      </p:sp>
      <p:pic>
        <p:nvPicPr>
          <p:cNvPr id="8" name="Picture 7"/>
          <p:cNvPicPr>
            <a:picLocks noChangeAspect="1"/>
          </p:cNvPicPr>
          <p:nvPr/>
        </p:nvPicPr>
        <p:blipFill>
          <a:blip r:embed="rId3"/>
          <a:stretch>
            <a:fillRect/>
          </a:stretch>
        </p:blipFill>
        <p:spPr>
          <a:xfrm>
            <a:off x="4973059" y="3680432"/>
            <a:ext cx="3957053" cy="3043887"/>
          </a:xfrm>
          <a:prstGeom prst="rect">
            <a:avLst/>
          </a:prstGeom>
        </p:spPr>
      </p:pic>
    </p:spTree>
    <p:extLst>
      <p:ext uri="{BB962C8B-B14F-4D97-AF65-F5344CB8AC3E}">
        <p14:creationId xmlns:p14="http://schemas.microsoft.com/office/powerpoint/2010/main" val="40254739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307475" y="355609"/>
            <a:ext cx="8595893" cy="831273"/>
          </a:xfrm>
        </p:spPr>
        <p:txBody>
          <a:bodyPr>
            <a:normAutofit/>
          </a:bodyPr>
          <a:lstStyle/>
          <a:p>
            <a:r>
              <a:rPr lang="en-US" sz="4800" b="1" dirty="0"/>
              <a:t>What is Health?</a:t>
            </a:r>
          </a:p>
        </p:txBody>
      </p:sp>
      <p:sp>
        <p:nvSpPr>
          <p:cNvPr id="3" name="Content Placeholder 2"/>
          <p:cNvSpPr>
            <a:spLocks noGrp="1"/>
          </p:cNvSpPr>
          <p:nvPr>
            <p:ph idx="1"/>
          </p:nvPr>
        </p:nvSpPr>
        <p:spPr>
          <a:xfrm>
            <a:off x="80212" y="1411953"/>
            <a:ext cx="9063788" cy="5218780"/>
          </a:xfrm>
        </p:spPr>
        <p:txBody>
          <a:bodyPr>
            <a:normAutofit/>
          </a:bodyPr>
          <a:lstStyle/>
          <a:p>
            <a:r>
              <a:rPr lang="en-US" dirty="0" smtClean="0"/>
              <a:t>Complete physical, mental, &amp; social well-being</a:t>
            </a:r>
          </a:p>
          <a:p>
            <a:endParaRPr lang="en-US" dirty="0" smtClean="0"/>
          </a:p>
          <a:p>
            <a:r>
              <a:rPr lang="en-US" dirty="0" smtClean="0"/>
              <a:t>NOT simply the ABSENCE of disease or illness</a:t>
            </a:r>
            <a:endParaRPr lang="en-US" dirty="0"/>
          </a:p>
          <a:p>
            <a:endParaRPr lang="en-US" dirty="0"/>
          </a:p>
        </p:txBody>
      </p:sp>
      <p:pic>
        <p:nvPicPr>
          <p:cNvPr id="4" name="Picture 3"/>
          <p:cNvPicPr>
            <a:picLocks noChangeAspect="1"/>
          </p:cNvPicPr>
          <p:nvPr/>
        </p:nvPicPr>
        <p:blipFill>
          <a:blip r:embed="rId4"/>
          <a:stretch>
            <a:fillRect/>
          </a:stretch>
        </p:blipFill>
        <p:spPr>
          <a:xfrm>
            <a:off x="1978526" y="3495325"/>
            <a:ext cx="5066631" cy="3215622"/>
          </a:xfrm>
          <a:prstGeom prst="rect">
            <a:avLst/>
          </a:prstGeom>
        </p:spPr>
      </p:pic>
    </p:spTree>
    <p:extLst>
      <p:ext uri="{BB962C8B-B14F-4D97-AF65-F5344CB8AC3E}">
        <p14:creationId xmlns:p14="http://schemas.microsoft.com/office/powerpoint/2010/main" val="1732755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0" y="0"/>
            <a:ext cx="9144000" cy="1320800"/>
          </a:xfrm>
        </p:spPr>
        <p:txBody>
          <a:bodyPr>
            <a:normAutofit/>
          </a:bodyPr>
          <a:lstStyle/>
          <a:p>
            <a:r>
              <a:rPr lang="en-US" b="1" dirty="0"/>
              <a:t>Prostate</a:t>
            </a:r>
            <a:r>
              <a:rPr lang="en-US" sz="4000" b="1" dirty="0"/>
              <a:t> Cancer</a:t>
            </a:r>
          </a:p>
        </p:txBody>
      </p:sp>
      <p:sp>
        <p:nvSpPr>
          <p:cNvPr id="3" name="Content Placeholder 2"/>
          <p:cNvSpPr>
            <a:spLocks noGrp="1"/>
          </p:cNvSpPr>
          <p:nvPr>
            <p:ph idx="1"/>
          </p:nvPr>
        </p:nvSpPr>
        <p:spPr>
          <a:xfrm>
            <a:off x="210554" y="1216526"/>
            <a:ext cx="8732920" cy="4999789"/>
          </a:xfrm>
        </p:spPr>
        <p:txBody>
          <a:bodyPr>
            <a:noAutofit/>
          </a:bodyPr>
          <a:lstStyle/>
          <a:p>
            <a:pPr>
              <a:lnSpc>
                <a:spcPct val="110000"/>
              </a:lnSpc>
            </a:pPr>
            <a:r>
              <a:rPr lang="en-US" dirty="0">
                <a:solidFill>
                  <a:schemeClr val="tx1"/>
                </a:solidFill>
              </a:rPr>
              <a:t>Most common </a:t>
            </a:r>
            <a:r>
              <a:rPr lang="en-US" dirty="0" smtClean="0">
                <a:solidFill>
                  <a:schemeClr val="tx1"/>
                </a:solidFill>
              </a:rPr>
              <a:t>newly diagnosed cancer </a:t>
            </a:r>
            <a:r>
              <a:rPr lang="en-US" dirty="0">
                <a:solidFill>
                  <a:schemeClr val="tx1"/>
                </a:solidFill>
              </a:rPr>
              <a:t>among men in the </a:t>
            </a:r>
            <a:r>
              <a:rPr lang="en-US" dirty="0" smtClean="0">
                <a:solidFill>
                  <a:schemeClr val="tx1"/>
                </a:solidFill>
              </a:rPr>
              <a:t>US</a:t>
            </a:r>
          </a:p>
          <a:p>
            <a:pPr>
              <a:lnSpc>
                <a:spcPct val="110000"/>
              </a:lnSpc>
            </a:pPr>
            <a:r>
              <a:rPr lang="en-US" dirty="0"/>
              <a:t>Affects quality of life in 33% of men older than 50 years. </a:t>
            </a:r>
          </a:p>
          <a:p>
            <a:pPr>
              <a:lnSpc>
                <a:spcPct val="110000"/>
              </a:lnSpc>
            </a:pPr>
            <a:endParaRPr lang="en-US" dirty="0"/>
          </a:p>
          <a:p>
            <a:pPr>
              <a:lnSpc>
                <a:spcPct val="110000"/>
              </a:lnSpc>
            </a:pPr>
            <a:endParaRPr lang="en-US" dirty="0">
              <a:solidFill>
                <a:schemeClr val="tx1"/>
              </a:solidFill>
            </a:endParaRPr>
          </a:p>
          <a:p>
            <a:pPr>
              <a:lnSpc>
                <a:spcPct val="110000"/>
              </a:lnSpc>
            </a:pPr>
            <a:endParaRPr lang="en-US" dirty="0"/>
          </a:p>
        </p:txBody>
      </p:sp>
      <p:sp>
        <p:nvSpPr>
          <p:cNvPr id="4" name="Rectangle 3"/>
          <p:cNvSpPr/>
          <p:nvPr/>
        </p:nvSpPr>
        <p:spPr>
          <a:xfrm>
            <a:off x="935182" y="2593262"/>
            <a:ext cx="4572000" cy="369332"/>
          </a:xfrm>
          <a:prstGeom prst="rect">
            <a:avLst/>
          </a:prstGeom>
        </p:spPr>
        <p:txBody>
          <a:bodyPr>
            <a:spAutoFit/>
          </a:bodyPr>
          <a:lstStyle/>
          <a:p>
            <a:endParaRPr lang="en-US" dirty="0"/>
          </a:p>
        </p:txBody>
      </p:sp>
      <p:pic>
        <p:nvPicPr>
          <p:cNvPr id="5" name="Picture 4"/>
          <p:cNvPicPr>
            <a:picLocks noChangeAspect="1"/>
          </p:cNvPicPr>
          <p:nvPr/>
        </p:nvPicPr>
        <p:blipFill>
          <a:blip r:embed="rId4"/>
          <a:stretch>
            <a:fillRect/>
          </a:stretch>
        </p:blipFill>
        <p:spPr>
          <a:xfrm>
            <a:off x="4745795" y="3437746"/>
            <a:ext cx="4237789" cy="3259837"/>
          </a:xfrm>
          <a:prstGeom prst="rect">
            <a:avLst/>
          </a:prstGeom>
        </p:spPr>
      </p:pic>
    </p:spTree>
    <p:extLst>
      <p:ext uri="{BB962C8B-B14F-4D97-AF65-F5344CB8AC3E}">
        <p14:creationId xmlns:p14="http://schemas.microsoft.com/office/powerpoint/2010/main" val="41146497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457200" y="0"/>
            <a:ext cx="8229600" cy="1143000"/>
          </a:xfrm>
        </p:spPr>
        <p:txBody>
          <a:bodyPr/>
          <a:lstStyle/>
          <a:p>
            <a:r>
              <a:rPr lang="en-US" b="1" dirty="0" smtClean="0"/>
              <a:t>Prostate Cancer</a:t>
            </a:r>
            <a:endParaRPr lang="en-US" b="1" dirty="0"/>
          </a:p>
        </p:txBody>
      </p:sp>
      <p:sp>
        <p:nvSpPr>
          <p:cNvPr id="3" name="Content Placeholder 2"/>
          <p:cNvSpPr>
            <a:spLocks noGrp="1"/>
          </p:cNvSpPr>
          <p:nvPr>
            <p:ph idx="1"/>
          </p:nvPr>
        </p:nvSpPr>
        <p:spPr>
          <a:xfrm>
            <a:off x="387686" y="1056105"/>
            <a:ext cx="8395367" cy="5601369"/>
          </a:xfrm>
        </p:spPr>
        <p:txBody>
          <a:bodyPr>
            <a:normAutofit/>
          </a:bodyPr>
          <a:lstStyle/>
          <a:p>
            <a:r>
              <a:rPr lang="en-US" b="1" dirty="0"/>
              <a:t>Are you at risk?</a:t>
            </a:r>
          </a:p>
          <a:p>
            <a:pPr lvl="1"/>
            <a:r>
              <a:rPr lang="en-US" sz="3200" dirty="0"/>
              <a:t>Age &gt; 50 </a:t>
            </a:r>
            <a:r>
              <a:rPr lang="en-US" sz="3200" dirty="0" smtClean="0"/>
              <a:t>years </a:t>
            </a:r>
          </a:p>
          <a:p>
            <a:pPr lvl="1"/>
            <a:r>
              <a:rPr lang="en-US" sz="3200" dirty="0" smtClean="0"/>
              <a:t>Family </a:t>
            </a:r>
            <a:r>
              <a:rPr lang="en-US" sz="3200" dirty="0"/>
              <a:t>History</a:t>
            </a:r>
          </a:p>
          <a:p>
            <a:pPr lvl="1"/>
            <a:r>
              <a:rPr lang="en-US" sz="3200" dirty="0"/>
              <a:t>Race (African Americans are </a:t>
            </a:r>
            <a:br>
              <a:rPr lang="en-US" sz="3200" dirty="0"/>
            </a:br>
            <a:r>
              <a:rPr lang="en-US" sz="3200" dirty="0"/>
              <a:t>at higher risk)</a:t>
            </a:r>
          </a:p>
          <a:p>
            <a:pPr lvl="1"/>
            <a:r>
              <a:rPr lang="en-US" sz="3200" dirty="0"/>
              <a:t>Diet </a:t>
            </a:r>
            <a:r>
              <a:rPr lang="en-US" sz="3200" dirty="0" smtClean="0"/>
              <a:t>– </a:t>
            </a:r>
            <a:r>
              <a:rPr lang="en-US" sz="3200" dirty="0"/>
              <a:t>High </a:t>
            </a:r>
            <a:r>
              <a:rPr lang="en-US" sz="3200" dirty="0" smtClean="0"/>
              <a:t>fat intake</a:t>
            </a:r>
            <a:endParaRPr lang="en-US" dirty="0" smtClean="0">
              <a:solidFill>
                <a:srgbClr val="000000"/>
              </a:solidFill>
            </a:endParaRPr>
          </a:p>
          <a:p>
            <a:r>
              <a:rPr lang="en-US" u="sng" dirty="0" smtClean="0">
                <a:solidFill>
                  <a:srgbClr val="000000"/>
                </a:solidFill>
              </a:rPr>
              <a:t>Preventative Screening</a:t>
            </a:r>
          </a:p>
          <a:p>
            <a:pPr lvl="1"/>
            <a:r>
              <a:rPr lang="en-US" b="1" dirty="0" smtClean="0">
                <a:solidFill>
                  <a:srgbClr val="000000"/>
                </a:solidFill>
              </a:rPr>
              <a:t>Prostate </a:t>
            </a:r>
            <a:r>
              <a:rPr lang="en-US" b="1" dirty="0">
                <a:solidFill>
                  <a:srgbClr val="000000"/>
                </a:solidFill>
              </a:rPr>
              <a:t>Specific </a:t>
            </a:r>
            <a:r>
              <a:rPr lang="en-US" b="1" dirty="0" smtClean="0">
                <a:solidFill>
                  <a:srgbClr val="000000"/>
                </a:solidFill>
              </a:rPr>
              <a:t>Antigen and Digital Rectal Exam annually starting at age 50.</a:t>
            </a:r>
            <a:endParaRPr lang="en-US" dirty="0">
              <a:solidFill>
                <a:srgbClr val="000000"/>
              </a:solidFill>
            </a:endParaRPr>
          </a:p>
        </p:txBody>
      </p:sp>
      <p:pic>
        <p:nvPicPr>
          <p:cNvPr id="5" name="Picture 4"/>
          <p:cNvPicPr>
            <a:picLocks noChangeAspect="1"/>
          </p:cNvPicPr>
          <p:nvPr/>
        </p:nvPicPr>
        <p:blipFill>
          <a:blip r:embed="rId4"/>
          <a:stretch>
            <a:fillRect/>
          </a:stretch>
        </p:blipFill>
        <p:spPr>
          <a:xfrm>
            <a:off x="5574632" y="2266864"/>
            <a:ext cx="3569368" cy="2745667"/>
          </a:xfrm>
          <a:prstGeom prst="rect">
            <a:avLst/>
          </a:prstGeom>
        </p:spPr>
      </p:pic>
    </p:spTree>
    <p:extLst>
      <p:ext uri="{BB962C8B-B14F-4D97-AF65-F5344CB8AC3E}">
        <p14:creationId xmlns:p14="http://schemas.microsoft.com/office/powerpoint/2010/main" val="29967374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1" y="209678"/>
            <a:ext cx="9143999" cy="4265745"/>
          </a:xfrm>
        </p:spPr>
        <p:txBody>
          <a:bodyPr>
            <a:noAutofit/>
          </a:bodyPr>
          <a:lstStyle/>
          <a:p>
            <a:pPr algn="ctr"/>
            <a:r>
              <a:rPr lang="en-US" sz="5400" b="1" dirty="0">
                <a:solidFill>
                  <a:schemeClr val="tx1"/>
                </a:solidFill>
              </a:rPr>
              <a:t>Let </a:t>
            </a:r>
            <a:r>
              <a:rPr lang="en-US" sz="6600" b="1" dirty="0" smtClean="0">
                <a:ln>
                  <a:solidFill>
                    <a:srgbClr val="000000"/>
                  </a:solidFill>
                </a:ln>
                <a:solidFill>
                  <a:srgbClr val="FF0000"/>
                </a:solidFill>
              </a:rPr>
              <a:t>Pioneer </a:t>
            </a:r>
            <a:r>
              <a:rPr lang="en-US" sz="6600" b="1" dirty="0">
                <a:ln>
                  <a:solidFill>
                    <a:srgbClr val="000000"/>
                  </a:solidFill>
                </a:ln>
                <a:solidFill>
                  <a:srgbClr val="FF0000"/>
                </a:solidFill>
              </a:rPr>
              <a:t>Healthcare Clinic </a:t>
            </a:r>
            <a:r>
              <a:rPr lang="en-US" sz="4800" b="1" dirty="0" smtClean="0">
                <a:solidFill>
                  <a:schemeClr val="tx1"/>
                </a:solidFill>
              </a:rPr>
              <a:t>help you</a:t>
            </a:r>
            <a:r>
              <a:rPr lang="en-US" sz="5400" b="1" dirty="0"/>
              <a:t> </a:t>
            </a:r>
            <a:r>
              <a:rPr lang="en-US" sz="6000" b="1" dirty="0" smtClean="0"/>
              <a:t>prevent </a:t>
            </a:r>
            <a:r>
              <a:rPr lang="en-US" sz="5400" b="1" dirty="0" smtClean="0">
                <a:solidFill>
                  <a:schemeClr val="tx1"/>
                </a:solidFill>
              </a:rPr>
              <a:t>chronic disease and </a:t>
            </a:r>
            <a:r>
              <a:rPr lang="en-US" sz="6000" b="1" dirty="0" smtClean="0"/>
              <a:t>improve</a:t>
            </a:r>
            <a:r>
              <a:rPr lang="en-US" sz="6000" b="1" dirty="0" smtClean="0">
                <a:solidFill>
                  <a:schemeClr val="tx1"/>
                </a:solidFill>
              </a:rPr>
              <a:t> </a:t>
            </a:r>
            <a:r>
              <a:rPr lang="en-US" sz="5400" b="1" dirty="0" smtClean="0">
                <a:solidFill>
                  <a:schemeClr val="tx1"/>
                </a:solidFill>
              </a:rPr>
              <a:t>your quality of </a:t>
            </a:r>
            <a:r>
              <a:rPr lang="en-US" sz="5400" b="1" dirty="0" smtClean="0">
                <a:solidFill>
                  <a:schemeClr val="tx1"/>
                </a:solidFill>
              </a:rPr>
              <a:t>life</a:t>
            </a:r>
            <a:br>
              <a:rPr lang="en-US" sz="5400" b="1" dirty="0" smtClean="0">
                <a:solidFill>
                  <a:schemeClr val="tx1"/>
                </a:solidFill>
              </a:rPr>
            </a:br>
            <a:endParaRPr lang="en-US" sz="5400" b="1" dirty="0"/>
          </a:p>
        </p:txBody>
      </p:sp>
      <p:pic>
        <p:nvPicPr>
          <p:cNvPr id="2052" name="Picture 4" descr="Pioneer Healthcare Clinic"/>
          <p:cNvPicPr>
            <a:picLocks noChangeAspect="1" noChangeArrowheads="1"/>
          </p:cNvPicPr>
          <p:nvPr/>
        </p:nvPicPr>
        <p:blipFill rotWithShape="1">
          <a:blip r:embed="rId3">
            <a:extLst>
              <a:ext uri="{28A0092B-C50C-407E-A947-70E740481C1C}">
                <a14:useLocalDpi xmlns:a14="http://schemas.microsoft.com/office/drawing/2010/main" val="0"/>
              </a:ext>
            </a:extLst>
          </a:blip>
          <a:srcRect b="7221"/>
          <a:stretch/>
        </p:blipFill>
        <p:spPr bwMode="auto">
          <a:xfrm>
            <a:off x="1276041" y="4480049"/>
            <a:ext cx="6773767" cy="206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791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1" y="209678"/>
            <a:ext cx="9143999" cy="4265745"/>
          </a:xfrm>
        </p:spPr>
        <p:txBody>
          <a:bodyPr>
            <a:noAutofit/>
          </a:bodyPr>
          <a:lstStyle/>
          <a:p>
            <a:pPr algn="ctr"/>
            <a:r>
              <a:rPr lang="en-US" sz="4800" b="1" dirty="0" smtClean="0">
                <a:ln>
                  <a:solidFill>
                    <a:srgbClr val="000000"/>
                  </a:solidFill>
                </a:ln>
                <a:solidFill>
                  <a:srgbClr val="FF0000"/>
                </a:solidFill>
              </a:rPr>
              <a:t>Questions?</a:t>
            </a:r>
            <a:br>
              <a:rPr lang="en-US" sz="4800" b="1" dirty="0" smtClean="0">
                <a:ln>
                  <a:solidFill>
                    <a:srgbClr val="000000"/>
                  </a:solidFill>
                </a:ln>
                <a:solidFill>
                  <a:srgbClr val="FF0000"/>
                </a:solidFill>
              </a:rPr>
            </a:br>
            <a:r>
              <a:rPr lang="en-US" sz="4800" b="1" dirty="0" err="1" smtClean="0">
                <a:ln>
                  <a:solidFill>
                    <a:srgbClr val="000000"/>
                  </a:solidFill>
                </a:ln>
                <a:solidFill>
                  <a:srgbClr val="FF0000"/>
                </a:solidFill>
              </a:rPr>
              <a:t>www.</a:t>
            </a:r>
            <a:r>
              <a:rPr lang="en-US" sz="4800" b="1" dirty="0" err="1" smtClean="0">
                <a:ln>
                  <a:solidFill>
                    <a:srgbClr val="000000"/>
                  </a:solidFill>
                </a:ln>
                <a:solidFill>
                  <a:srgbClr val="FF0000"/>
                </a:solidFill>
              </a:rPr>
              <a:t>PioneerHealthcareClinic.com</a:t>
            </a:r>
            <a:r>
              <a:rPr lang="en-US" sz="6600" b="1" dirty="0" smtClean="0">
                <a:ln>
                  <a:solidFill>
                    <a:srgbClr val="000000"/>
                  </a:solidFill>
                </a:ln>
                <a:solidFill>
                  <a:srgbClr val="FF0000"/>
                </a:solidFill>
              </a:rPr>
              <a:t/>
            </a:r>
            <a:br>
              <a:rPr lang="en-US" sz="6600" b="1" dirty="0" smtClean="0">
                <a:ln>
                  <a:solidFill>
                    <a:srgbClr val="000000"/>
                  </a:solidFill>
                </a:ln>
                <a:solidFill>
                  <a:srgbClr val="FF0000"/>
                </a:solidFill>
              </a:rPr>
            </a:br>
            <a:r>
              <a:rPr lang="en-US" sz="6600" b="1" dirty="0" smtClean="0">
                <a:ln>
                  <a:solidFill>
                    <a:srgbClr val="000000"/>
                  </a:solidFill>
                </a:ln>
                <a:solidFill>
                  <a:srgbClr val="FF0000"/>
                </a:solidFill>
              </a:rPr>
              <a:t>(972) 295-9090</a:t>
            </a:r>
            <a:r>
              <a:rPr lang="en-US" sz="6600" b="1" dirty="0" smtClean="0">
                <a:ln>
                  <a:solidFill>
                    <a:srgbClr val="000000"/>
                  </a:solidFill>
                </a:ln>
                <a:solidFill>
                  <a:srgbClr val="FF0000"/>
                </a:solidFill>
              </a:rPr>
              <a:t> </a:t>
            </a:r>
            <a:r>
              <a:rPr lang="en-US" sz="5400" b="1" dirty="0" smtClean="0">
                <a:solidFill>
                  <a:schemeClr val="tx1"/>
                </a:solidFill>
              </a:rPr>
              <a:t/>
            </a:r>
            <a:br>
              <a:rPr lang="en-US" sz="5400" b="1" dirty="0" smtClean="0">
                <a:solidFill>
                  <a:schemeClr val="tx1"/>
                </a:solidFill>
              </a:rPr>
            </a:br>
            <a:endParaRPr lang="en-US" sz="5400" b="1" dirty="0"/>
          </a:p>
        </p:txBody>
      </p:sp>
      <p:pic>
        <p:nvPicPr>
          <p:cNvPr id="2052" name="Picture 4" descr="Pioneer Healthcare Clinic"/>
          <p:cNvPicPr>
            <a:picLocks noChangeAspect="1" noChangeArrowheads="1"/>
          </p:cNvPicPr>
          <p:nvPr/>
        </p:nvPicPr>
        <p:blipFill rotWithShape="1">
          <a:blip r:embed="rId3">
            <a:extLst>
              <a:ext uri="{28A0092B-C50C-407E-A947-70E740481C1C}">
                <a14:useLocalDpi xmlns:a14="http://schemas.microsoft.com/office/drawing/2010/main" val="0"/>
              </a:ext>
            </a:extLst>
          </a:blip>
          <a:srcRect b="7221"/>
          <a:stretch/>
        </p:blipFill>
        <p:spPr bwMode="auto">
          <a:xfrm>
            <a:off x="1276041" y="4480049"/>
            <a:ext cx="6773767" cy="206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6328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457200" indent="-457200">
              <a:buNone/>
            </a:pPr>
            <a:r>
              <a:rPr lang="en-US" dirty="0" smtClean="0">
                <a:solidFill>
                  <a:schemeClr val="tx1"/>
                </a:solidFill>
              </a:rPr>
              <a:t>American Cancer Society. (</a:t>
            </a:r>
            <a:r>
              <a:rPr lang="en-US" dirty="0" err="1" smtClean="0">
                <a:solidFill>
                  <a:schemeClr val="tx1"/>
                </a:solidFill>
              </a:rPr>
              <a:t>n.d.</a:t>
            </a:r>
            <a:r>
              <a:rPr lang="en-US" dirty="0" smtClean="0">
                <a:solidFill>
                  <a:schemeClr val="tx1"/>
                </a:solidFill>
              </a:rPr>
              <a:t>). Breast Cancer. Retrieved from </a:t>
            </a:r>
            <a:r>
              <a:rPr lang="en-US" dirty="0" smtClean="0">
                <a:solidFill>
                  <a:schemeClr val="tx1"/>
                </a:solidFill>
                <a:hlinkClick r:id="rId3"/>
              </a:rPr>
              <a:t>http://www.cancer.org/cancer/breastcancer/detailedguide/breast-cancer-risk-factors</a:t>
            </a:r>
            <a:endParaRPr lang="en-US" dirty="0" smtClean="0">
              <a:solidFill>
                <a:schemeClr val="tx1"/>
              </a:solidFill>
            </a:endParaRPr>
          </a:p>
          <a:p>
            <a:pPr marL="457200" indent="-457200">
              <a:buNone/>
            </a:pPr>
            <a:r>
              <a:rPr lang="en-US" dirty="0" smtClean="0">
                <a:solidFill>
                  <a:schemeClr val="tx1"/>
                </a:solidFill>
              </a:rPr>
              <a:t>American Cancer Society. (</a:t>
            </a:r>
            <a:r>
              <a:rPr lang="en-US" dirty="0" err="1" smtClean="0">
                <a:solidFill>
                  <a:schemeClr val="tx1"/>
                </a:solidFill>
              </a:rPr>
              <a:t>n.d.</a:t>
            </a:r>
            <a:r>
              <a:rPr lang="en-US" dirty="0" smtClean="0">
                <a:solidFill>
                  <a:schemeClr val="tx1"/>
                </a:solidFill>
              </a:rPr>
              <a:t>). Prostate Cancer Statistics. http://</a:t>
            </a:r>
            <a:r>
              <a:rPr lang="en-US" dirty="0" err="1" smtClean="0">
                <a:solidFill>
                  <a:schemeClr val="tx1"/>
                </a:solidFill>
              </a:rPr>
              <a:t>www.cancer.org</a:t>
            </a:r>
            <a:r>
              <a:rPr lang="en-US" dirty="0" smtClean="0">
                <a:solidFill>
                  <a:schemeClr val="tx1"/>
                </a:solidFill>
              </a:rPr>
              <a:t>/cancer/</a:t>
            </a:r>
            <a:r>
              <a:rPr lang="en-US" dirty="0" err="1" smtClean="0">
                <a:solidFill>
                  <a:schemeClr val="tx1"/>
                </a:solidFill>
              </a:rPr>
              <a:t>prostatecancer</a:t>
            </a:r>
            <a:r>
              <a:rPr lang="en-US" dirty="0" smtClean="0">
                <a:solidFill>
                  <a:schemeClr val="tx1"/>
                </a:solidFill>
              </a:rPr>
              <a:t>/</a:t>
            </a:r>
            <a:r>
              <a:rPr lang="en-US" dirty="0" err="1" smtClean="0">
                <a:solidFill>
                  <a:schemeClr val="tx1"/>
                </a:solidFill>
              </a:rPr>
              <a:t>detailedguide</a:t>
            </a:r>
            <a:r>
              <a:rPr lang="en-US" dirty="0" smtClean="0">
                <a:solidFill>
                  <a:schemeClr val="tx1"/>
                </a:solidFill>
              </a:rPr>
              <a:t>/prostate-cancer-key-statistics</a:t>
            </a:r>
          </a:p>
          <a:p>
            <a:pPr marL="457200" indent="-457200">
              <a:buNone/>
            </a:pPr>
            <a:r>
              <a:rPr lang="en-US" dirty="0" smtClean="0">
                <a:solidFill>
                  <a:schemeClr val="tx1"/>
                </a:solidFill>
              </a:rPr>
              <a:t>Cancer Treatment Centers of America. (</a:t>
            </a:r>
            <a:r>
              <a:rPr lang="en-US" dirty="0" err="1" smtClean="0">
                <a:solidFill>
                  <a:schemeClr val="tx1"/>
                </a:solidFill>
              </a:rPr>
              <a:t>n.d.</a:t>
            </a:r>
            <a:r>
              <a:rPr lang="en-US" dirty="0" smtClean="0">
                <a:solidFill>
                  <a:schemeClr val="tx1"/>
                </a:solidFill>
              </a:rPr>
              <a:t>).Prostate Cancer Risk Factors </a:t>
            </a:r>
            <a:r>
              <a:rPr lang="en-US" dirty="0" smtClean="0">
                <a:solidFill>
                  <a:schemeClr val="tx1"/>
                </a:solidFill>
                <a:hlinkClick r:id="rId4"/>
              </a:rPr>
              <a:t>http://www.cancercenter.com/prostate-cancer/risk-factors/</a:t>
            </a:r>
            <a:endParaRPr lang="en-US" dirty="0" smtClean="0">
              <a:solidFill>
                <a:schemeClr val="tx1"/>
              </a:solidFill>
            </a:endParaRPr>
          </a:p>
          <a:p>
            <a:pPr marL="457200" indent="-457200">
              <a:buNone/>
            </a:pPr>
            <a:r>
              <a:rPr lang="en-US" dirty="0" smtClean="0">
                <a:solidFill>
                  <a:schemeClr val="tx1"/>
                </a:solidFill>
              </a:rPr>
              <a:t>CDC. (</a:t>
            </a:r>
            <a:r>
              <a:rPr lang="en-US" dirty="0" err="1" smtClean="0">
                <a:solidFill>
                  <a:schemeClr val="tx1"/>
                </a:solidFill>
              </a:rPr>
              <a:t>n.d.</a:t>
            </a:r>
            <a:r>
              <a:rPr lang="en-US" dirty="0" smtClean="0">
                <a:solidFill>
                  <a:schemeClr val="tx1"/>
                </a:solidFill>
              </a:rPr>
              <a:t>). Gynecological Cancers. Retrieved from </a:t>
            </a:r>
            <a:r>
              <a:rPr lang="en-US" dirty="0" smtClean="0">
                <a:solidFill>
                  <a:schemeClr val="tx1"/>
                </a:solidFill>
                <a:hlinkClick r:id="rId5"/>
              </a:rPr>
              <a:t>http://www.cdc.gov/cancer/gynecologic/index.htm</a:t>
            </a:r>
            <a:endParaRPr lang="en-US" dirty="0" smtClean="0">
              <a:solidFill>
                <a:schemeClr val="tx1"/>
              </a:solidFill>
            </a:endParaRPr>
          </a:p>
          <a:p>
            <a:pPr marL="0" indent="0">
              <a:buNone/>
            </a:pPr>
            <a:r>
              <a:rPr lang="en-US" dirty="0" smtClean="0">
                <a:solidFill>
                  <a:schemeClr val="tx1"/>
                </a:solidFill>
              </a:rPr>
              <a:t>CDC. (</a:t>
            </a:r>
            <a:r>
              <a:rPr lang="en-US" dirty="0" err="1" smtClean="0">
                <a:solidFill>
                  <a:schemeClr val="tx1"/>
                </a:solidFill>
              </a:rPr>
              <a:t>n.d.</a:t>
            </a:r>
            <a:r>
              <a:rPr lang="en-US" dirty="0" smtClean="0">
                <a:solidFill>
                  <a:schemeClr val="tx1"/>
                </a:solidFill>
              </a:rPr>
              <a:t>). Developmental Monitoring and Screening. Retrieved from </a:t>
            </a:r>
          </a:p>
          <a:p>
            <a:pPr marL="457200" indent="-457200">
              <a:buNone/>
            </a:pPr>
            <a:r>
              <a:rPr lang="en-US" dirty="0" smtClean="0">
                <a:solidFill>
                  <a:schemeClr val="tx1"/>
                </a:solidFill>
              </a:rPr>
              <a:t>NCCC. (</a:t>
            </a:r>
            <a:r>
              <a:rPr lang="en-US" dirty="0" err="1" smtClean="0">
                <a:solidFill>
                  <a:schemeClr val="tx1"/>
                </a:solidFill>
              </a:rPr>
              <a:t>n.d.</a:t>
            </a:r>
            <a:r>
              <a:rPr lang="en-US" dirty="0" smtClean="0">
                <a:solidFill>
                  <a:schemeClr val="tx1"/>
                </a:solidFill>
              </a:rPr>
              <a:t>). Cervical Cancer Overview retrieved from </a:t>
            </a:r>
            <a:r>
              <a:rPr lang="en-US" dirty="0" smtClean="0">
                <a:solidFill>
                  <a:schemeClr val="tx1"/>
                </a:solidFill>
                <a:hlinkClick r:id="rId6"/>
              </a:rPr>
              <a:t>http://www.nccc-online.org/hpvcervical-cancer/cervical-cancer-overview/</a:t>
            </a:r>
            <a:endParaRPr lang="en-US" dirty="0" smtClean="0">
              <a:solidFill>
                <a:schemeClr val="tx1"/>
              </a:solidFill>
            </a:endParaRPr>
          </a:p>
          <a:p>
            <a:pPr marL="457200" indent="-457200">
              <a:buNone/>
            </a:pPr>
            <a:r>
              <a:rPr lang="en-US" dirty="0" smtClean="0">
                <a:solidFill>
                  <a:schemeClr val="tx1"/>
                </a:solidFill>
              </a:rPr>
              <a:t>National Center for Chronic Disease Prevention and Health Promotion. (2009). The Power of Prevention. Retrieved from </a:t>
            </a:r>
            <a:r>
              <a:rPr lang="en-US" dirty="0" smtClean="0">
                <a:solidFill>
                  <a:schemeClr val="tx1"/>
                </a:solidFill>
                <a:hlinkClick r:id="rId7"/>
              </a:rPr>
              <a:t>http://www.cdc.gov/chronicdisease/pdf/2009-power-of-prevention.pdf</a:t>
            </a:r>
            <a:endParaRPr lang="en-US" dirty="0" smtClean="0">
              <a:solidFill>
                <a:schemeClr val="tx1"/>
              </a:solidFill>
            </a:endParaRPr>
          </a:p>
          <a:p>
            <a:endParaRPr lang="en-US" dirty="0"/>
          </a:p>
        </p:txBody>
      </p:sp>
    </p:spTree>
    <p:extLst>
      <p:ext uri="{BB962C8B-B14F-4D97-AF65-F5344CB8AC3E}">
        <p14:creationId xmlns:p14="http://schemas.microsoft.com/office/powerpoint/2010/main" val="29032171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327527" y="248659"/>
            <a:ext cx="8442157" cy="887663"/>
          </a:xfrm>
        </p:spPr>
        <p:txBody>
          <a:bodyPr>
            <a:normAutofit/>
          </a:bodyPr>
          <a:lstStyle/>
          <a:p>
            <a:r>
              <a:rPr lang="en-US" sz="4400" b="1" dirty="0"/>
              <a:t>National Prevention Strategy</a:t>
            </a:r>
          </a:p>
        </p:txBody>
      </p:sp>
      <p:sp>
        <p:nvSpPr>
          <p:cNvPr id="3" name="Content Placeholder 2"/>
          <p:cNvSpPr>
            <a:spLocks noGrp="1"/>
          </p:cNvSpPr>
          <p:nvPr>
            <p:ph idx="1"/>
          </p:nvPr>
        </p:nvSpPr>
        <p:spPr>
          <a:xfrm>
            <a:off x="137028" y="1311120"/>
            <a:ext cx="8806446" cy="1176290"/>
          </a:xfrm>
        </p:spPr>
        <p:txBody>
          <a:bodyPr>
            <a:noAutofit/>
          </a:bodyPr>
          <a:lstStyle/>
          <a:p>
            <a:pPr>
              <a:lnSpc>
                <a:spcPct val="110000"/>
              </a:lnSpc>
            </a:pPr>
            <a:r>
              <a:rPr lang="en-US" sz="3600" b="1" dirty="0" smtClean="0">
                <a:ln>
                  <a:solidFill>
                    <a:srgbClr val="000000"/>
                  </a:solidFill>
                </a:ln>
                <a:solidFill>
                  <a:srgbClr val="FF0000"/>
                </a:solidFill>
              </a:rPr>
              <a:t>Goal</a:t>
            </a:r>
            <a:r>
              <a:rPr lang="en-US" sz="3600" b="1" dirty="0">
                <a:solidFill>
                  <a:srgbClr val="000000"/>
                </a:solidFill>
              </a:rPr>
              <a:t>:</a:t>
            </a:r>
            <a:r>
              <a:rPr lang="en-US" sz="3600" b="1" dirty="0">
                <a:solidFill>
                  <a:schemeClr val="accent1"/>
                </a:solidFill>
              </a:rPr>
              <a:t> </a:t>
            </a:r>
            <a:r>
              <a:rPr lang="en-US" sz="3600" dirty="0" smtClean="0">
                <a:solidFill>
                  <a:schemeClr val="tx1"/>
                </a:solidFill>
              </a:rPr>
              <a:t>Improve quality of life by focusing on preventative care and overall wellness</a:t>
            </a:r>
          </a:p>
          <a:p>
            <a:pPr>
              <a:lnSpc>
                <a:spcPct val="110000"/>
              </a:lnSpc>
            </a:pPr>
            <a:r>
              <a:rPr lang="en-US" sz="3600" b="1" dirty="0" smtClean="0">
                <a:ln>
                  <a:solidFill>
                    <a:srgbClr val="000000"/>
                  </a:solidFill>
                </a:ln>
                <a:solidFill>
                  <a:srgbClr val="FF0000"/>
                </a:solidFill>
              </a:rPr>
              <a:t>Vision</a:t>
            </a:r>
            <a:r>
              <a:rPr lang="en-US" sz="3600" b="1" dirty="0"/>
              <a:t>:</a:t>
            </a:r>
            <a:r>
              <a:rPr lang="en-US" sz="3600" b="1" dirty="0">
                <a:solidFill>
                  <a:schemeClr val="accent1"/>
                </a:solidFill>
              </a:rPr>
              <a:t> </a:t>
            </a:r>
            <a:r>
              <a:rPr lang="en-US" sz="3600" dirty="0" smtClean="0">
                <a:solidFill>
                  <a:srgbClr val="000000"/>
                </a:solidFill>
              </a:rPr>
              <a:t>Increase number of healthy Americans at all ages of life</a:t>
            </a:r>
            <a:endParaRPr lang="en-US" sz="3600" dirty="0">
              <a:solidFill>
                <a:srgbClr val="000000"/>
              </a:solidFill>
            </a:endParaRPr>
          </a:p>
        </p:txBody>
      </p:sp>
      <p:pic>
        <p:nvPicPr>
          <p:cNvPr id="5" name="Picture 4"/>
          <p:cNvPicPr>
            <a:picLocks noChangeAspect="1"/>
          </p:cNvPicPr>
          <p:nvPr/>
        </p:nvPicPr>
        <p:blipFill rotWithShape="1">
          <a:blip r:embed="rId4"/>
          <a:srcRect l="9683" t="29079" r="4410"/>
          <a:stretch/>
        </p:blipFill>
        <p:spPr>
          <a:xfrm>
            <a:off x="1634291" y="4053619"/>
            <a:ext cx="5130130" cy="2697437"/>
          </a:xfrm>
          <a:prstGeom prst="rect">
            <a:avLst/>
          </a:prstGeom>
        </p:spPr>
      </p:pic>
    </p:spTree>
    <p:extLst>
      <p:ext uri="{BB962C8B-B14F-4D97-AF65-F5344CB8AC3E}">
        <p14:creationId xmlns:p14="http://schemas.microsoft.com/office/powerpoint/2010/main" val="1694454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508001" y="409080"/>
            <a:ext cx="8315157" cy="969818"/>
          </a:xfrm>
        </p:spPr>
        <p:txBody>
          <a:bodyPr>
            <a:normAutofit/>
          </a:bodyPr>
          <a:lstStyle/>
          <a:p>
            <a:r>
              <a:rPr lang="en-US" sz="4000" b="1" dirty="0"/>
              <a:t>Why is </a:t>
            </a:r>
            <a:r>
              <a:rPr lang="en-US" b="1" dirty="0"/>
              <a:t>prevention</a:t>
            </a:r>
            <a:r>
              <a:rPr lang="en-US" sz="4000" b="1" dirty="0"/>
              <a:t> important?</a:t>
            </a:r>
          </a:p>
        </p:txBody>
      </p:sp>
      <p:sp>
        <p:nvSpPr>
          <p:cNvPr id="3" name="Content Placeholder 2"/>
          <p:cNvSpPr>
            <a:spLocks noGrp="1"/>
          </p:cNvSpPr>
          <p:nvPr>
            <p:ph idx="1"/>
          </p:nvPr>
        </p:nvSpPr>
        <p:spPr>
          <a:xfrm>
            <a:off x="280744" y="1497271"/>
            <a:ext cx="5280519" cy="4426457"/>
          </a:xfrm>
        </p:spPr>
        <p:txBody>
          <a:bodyPr>
            <a:noAutofit/>
          </a:bodyPr>
          <a:lstStyle/>
          <a:p>
            <a:r>
              <a:rPr lang="en-US" dirty="0" smtClean="0">
                <a:solidFill>
                  <a:schemeClr val="tx1"/>
                </a:solidFill>
              </a:rPr>
              <a:t>70% of deaths in the US are caused by chronic disease</a:t>
            </a:r>
          </a:p>
          <a:p>
            <a:pPr lvl="1"/>
            <a:r>
              <a:rPr lang="en-US" sz="3200" dirty="0" smtClean="0">
                <a:solidFill>
                  <a:schemeClr val="tx1"/>
                </a:solidFill>
              </a:rPr>
              <a:t>Examples of chronic disease include: High blood pressure, high blood sugar (diabetes), and high cholesterol (heart disease)</a:t>
            </a:r>
          </a:p>
          <a:p>
            <a:endParaRPr lang="en-US" dirty="0">
              <a:solidFill>
                <a:schemeClr val="tx1"/>
              </a:solidFill>
            </a:endParaRPr>
          </a:p>
          <a:p>
            <a:pPr marL="0" indent="0">
              <a:buNone/>
            </a:pPr>
            <a:endParaRPr lang="en-US" dirty="0">
              <a:solidFill>
                <a:schemeClr val="tx1"/>
              </a:solidFill>
            </a:endParaRPr>
          </a:p>
        </p:txBody>
      </p:sp>
      <p:pic>
        <p:nvPicPr>
          <p:cNvPr id="4" name="Picture 3"/>
          <p:cNvPicPr>
            <a:picLocks noChangeAspect="1"/>
          </p:cNvPicPr>
          <p:nvPr/>
        </p:nvPicPr>
        <p:blipFill rotWithShape="1">
          <a:blip r:embed="rId4"/>
          <a:srcRect l="13702" t="12476" r="9682"/>
          <a:stretch/>
        </p:blipFill>
        <p:spPr>
          <a:xfrm>
            <a:off x="5518047" y="2967789"/>
            <a:ext cx="3625952" cy="3890210"/>
          </a:xfrm>
          <a:prstGeom prst="rect">
            <a:avLst/>
          </a:prstGeom>
        </p:spPr>
      </p:pic>
    </p:spTree>
    <p:extLst>
      <p:ext uri="{BB962C8B-B14F-4D97-AF65-F5344CB8AC3E}">
        <p14:creationId xmlns:p14="http://schemas.microsoft.com/office/powerpoint/2010/main" val="21523491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p:txBody>
          <a:bodyPr/>
          <a:lstStyle/>
          <a:p>
            <a:r>
              <a:rPr lang="en-US" b="1" dirty="0"/>
              <a:t>Why is prevention important?</a:t>
            </a:r>
          </a:p>
        </p:txBody>
      </p:sp>
      <p:sp>
        <p:nvSpPr>
          <p:cNvPr id="3" name="Content Placeholder 2"/>
          <p:cNvSpPr>
            <a:spLocks noGrp="1"/>
          </p:cNvSpPr>
          <p:nvPr>
            <p:ph idx="1"/>
          </p:nvPr>
        </p:nvSpPr>
        <p:spPr>
          <a:xfrm>
            <a:off x="227263" y="1572380"/>
            <a:ext cx="8769684" cy="3880773"/>
          </a:xfrm>
        </p:spPr>
        <p:txBody>
          <a:bodyPr>
            <a:noAutofit/>
          </a:bodyPr>
          <a:lstStyle/>
          <a:p>
            <a:r>
              <a:rPr lang="en-US" sz="4000" dirty="0">
                <a:solidFill>
                  <a:schemeClr val="tx1"/>
                </a:solidFill>
              </a:rPr>
              <a:t>These chronic illness </a:t>
            </a:r>
            <a:r>
              <a:rPr lang="en-US" sz="4000" dirty="0" smtClean="0">
                <a:solidFill>
                  <a:schemeClr val="tx1"/>
                </a:solidFill>
              </a:rPr>
              <a:t>are </a:t>
            </a:r>
            <a:r>
              <a:rPr lang="en-US" sz="4000" b="1" dirty="0" smtClean="0">
                <a:ln>
                  <a:solidFill>
                    <a:srgbClr val="000000"/>
                  </a:solidFill>
                </a:ln>
                <a:solidFill>
                  <a:srgbClr val="FF0000"/>
                </a:solidFill>
              </a:rPr>
              <a:t>PREVENTABLE</a:t>
            </a:r>
            <a:endParaRPr lang="en-US" sz="4000" b="1" dirty="0">
              <a:ln>
                <a:solidFill>
                  <a:srgbClr val="000000"/>
                </a:solidFill>
              </a:ln>
              <a:solidFill>
                <a:srgbClr val="FF0000"/>
              </a:solidFill>
            </a:endParaRPr>
          </a:p>
          <a:p>
            <a:r>
              <a:rPr lang="en-US" sz="4000" dirty="0">
                <a:solidFill>
                  <a:schemeClr val="tx1"/>
                </a:solidFill>
              </a:rPr>
              <a:t>We </a:t>
            </a:r>
            <a:r>
              <a:rPr lang="en-US" sz="4000" b="1" dirty="0">
                <a:ln>
                  <a:solidFill>
                    <a:srgbClr val="000000"/>
                  </a:solidFill>
                </a:ln>
                <a:solidFill>
                  <a:srgbClr val="FF0000"/>
                </a:solidFill>
              </a:rPr>
              <a:t>PREVENT</a:t>
            </a:r>
            <a:r>
              <a:rPr lang="en-US" sz="4000" dirty="0">
                <a:ln>
                  <a:solidFill>
                    <a:srgbClr val="000000"/>
                  </a:solidFill>
                </a:ln>
                <a:solidFill>
                  <a:srgbClr val="FF0000"/>
                </a:solidFill>
              </a:rPr>
              <a:t> </a:t>
            </a:r>
            <a:r>
              <a:rPr lang="en-US" sz="4000" dirty="0">
                <a:solidFill>
                  <a:schemeClr val="tx1"/>
                </a:solidFill>
              </a:rPr>
              <a:t>these chronic diseases with yearly wellness exams and laboratory studies to catch disease EARLY!</a:t>
            </a:r>
          </a:p>
          <a:p>
            <a:endParaRPr lang="en-US" sz="4000" dirty="0"/>
          </a:p>
        </p:txBody>
      </p:sp>
    </p:spTree>
    <p:extLst>
      <p:ext uri="{BB962C8B-B14F-4D97-AF65-F5344CB8AC3E}">
        <p14:creationId xmlns:p14="http://schemas.microsoft.com/office/powerpoint/2010/main" val="588791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90240" y="168442"/>
            <a:ext cx="8960181" cy="1320800"/>
          </a:xfrm>
        </p:spPr>
        <p:txBody>
          <a:bodyPr>
            <a:noAutofit/>
          </a:bodyPr>
          <a:lstStyle/>
          <a:p>
            <a:r>
              <a:rPr lang="en-US" sz="4400" b="1" dirty="0"/>
              <a:t>Major Medical Conditions Affecting America</a:t>
            </a:r>
          </a:p>
        </p:txBody>
      </p:sp>
      <p:sp>
        <p:nvSpPr>
          <p:cNvPr id="3" name="Content Placeholder 2"/>
          <p:cNvSpPr>
            <a:spLocks noGrp="1"/>
          </p:cNvSpPr>
          <p:nvPr>
            <p:ph idx="1"/>
          </p:nvPr>
        </p:nvSpPr>
        <p:spPr>
          <a:xfrm>
            <a:off x="327527" y="1729879"/>
            <a:ext cx="6447501" cy="3880773"/>
          </a:xfrm>
        </p:spPr>
        <p:txBody>
          <a:bodyPr>
            <a:normAutofit/>
          </a:bodyPr>
          <a:lstStyle/>
          <a:p>
            <a:r>
              <a:rPr lang="en-US" sz="3200" dirty="0">
                <a:solidFill>
                  <a:schemeClr val="tx1"/>
                </a:solidFill>
              </a:rPr>
              <a:t>Overweight and Obesity</a:t>
            </a:r>
          </a:p>
          <a:p>
            <a:r>
              <a:rPr lang="en-US" sz="3200" dirty="0" smtClean="0">
                <a:solidFill>
                  <a:schemeClr val="tx1"/>
                </a:solidFill>
              </a:rPr>
              <a:t>Heart Disease </a:t>
            </a:r>
            <a:endParaRPr lang="en-US" sz="3200" dirty="0">
              <a:solidFill>
                <a:schemeClr val="tx1"/>
              </a:solidFill>
            </a:endParaRPr>
          </a:p>
          <a:p>
            <a:r>
              <a:rPr lang="en-US" sz="3200" dirty="0">
                <a:solidFill>
                  <a:schemeClr val="tx1"/>
                </a:solidFill>
              </a:rPr>
              <a:t>Stroke</a:t>
            </a:r>
          </a:p>
          <a:p>
            <a:r>
              <a:rPr lang="en-US" sz="3200" dirty="0">
                <a:solidFill>
                  <a:schemeClr val="tx1"/>
                </a:solidFill>
              </a:rPr>
              <a:t>Cancer</a:t>
            </a:r>
          </a:p>
          <a:p>
            <a:pPr marL="0" indent="0">
              <a:buNone/>
            </a:pPr>
            <a:endParaRPr lang="en-US" sz="2400" dirty="0">
              <a:solidFill>
                <a:schemeClr val="tx1"/>
              </a:solidFill>
            </a:endParaRPr>
          </a:p>
        </p:txBody>
      </p:sp>
      <p:pic>
        <p:nvPicPr>
          <p:cNvPr id="6" name="Picture 5"/>
          <p:cNvPicPr>
            <a:picLocks noChangeAspect="1"/>
          </p:cNvPicPr>
          <p:nvPr/>
        </p:nvPicPr>
        <p:blipFill>
          <a:blip r:embed="rId4"/>
          <a:stretch>
            <a:fillRect/>
          </a:stretch>
        </p:blipFill>
        <p:spPr>
          <a:xfrm>
            <a:off x="2827421" y="3382209"/>
            <a:ext cx="3605463" cy="3605463"/>
          </a:xfrm>
          <a:prstGeom prst="rect">
            <a:avLst/>
          </a:prstGeom>
        </p:spPr>
      </p:pic>
    </p:spTree>
    <p:extLst>
      <p:ext uri="{BB962C8B-B14F-4D97-AF65-F5344CB8AC3E}">
        <p14:creationId xmlns:p14="http://schemas.microsoft.com/office/powerpoint/2010/main" val="36288360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32000"/>
          </a:blip>
          <a:srcRect b="19694"/>
          <a:stretch/>
        </p:blipFill>
        <p:spPr>
          <a:xfrm>
            <a:off x="0" y="0"/>
            <a:ext cx="9240640" cy="4928648"/>
          </a:xfrm>
          <a:prstGeom prst="rect">
            <a:avLst/>
          </a:prstGeom>
        </p:spPr>
      </p:pic>
      <p:pic>
        <p:nvPicPr>
          <p:cNvPr id="6" name="Picture 5" descr="Pricking Obesity Away | Self Weight Loss"/>
          <p:cNvPicPr>
            <a:picLocks noChangeAspect="1"/>
          </p:cNvPicPr>
          <p:nvPr/>
        </p:nvPicPr>
        <p:blipFill>
          <a:blip r:embed="rId3"/>
          <a:stretch>
            <a:fillRect/>
          </a:stretch>
        </p:blipFill>
        <p:spPr>
          <a:xfrm>
            <a:off x="6241465" y="3020881"/>
            <a:ext cx="2140535" cy="3730171"/>
          </a:xfrm>
          <a:prstGeom prst="rect">
            <a:avLst/>
          </a:prstGeom>
        </p:spPr>
      </p:pic>
      <p:sp>
        <p:nvSpPr>
          <p:cNvPr id="2" name="Title 1"/>
          <p:cNvSpPr>
            <a:spLocks noGrp="1"/>
          </p:cNvSpPr>
          <p:nvPr>
            <p:ph type="title"/>
          </p:nvPr>
        </p:nvSpPr>
        <p:spPr>
          <a:xfrm>
            <a:off x="267371" y="0"/>
            <a:ext cx="8555787" cy="1320800"/>
          </a:xfrm>
        </p:spPr>
        <p:txBody>
          <a:bodyPr>
            <a:normAutofit/>
          </a:bodyPr>
          <a:lstStyle/>
          <a:p>
            <a:r>
              <a:rPr lang="en-US" sz="4000" b="1" dirty="0"/>
              <a:t>Overweight and Obesity</a:t>
            </a:r>
          </a:p>
        </p:txBody>
      </p:sp>
      <p:sp>
        <p:nvSpPr>
          <p:cNvPr id="3" name="Content Placeholder 2"/>
          <p:cNvSpPr>
            <a:spLocks noGrp="1"/>
          </p:cNvSpPr>
          <p:nvPr>
            <p:ph idx="1"/>
          </p:nvPr>
        </p:nvSpPr>
        <p:spPr>
          <a:xfrm>
            <a:off x="127004" y="1100397"/>
            <a:ext cx="8803101" cy="4649273"/>
          </a:xfrm>
        </p:spPr>
        <p:txBody>
          <a:bodyPr>
            <a:noAutofit/>
          </a:bodyPr>
          <a:lstStyle/>
          <a:p>
            <a:pPr>
              <a:lnSpc>
                <a:spcPct val="90000"/>
              </a:lnSpc>
            </a:pPr>
            <a:r>
              <a:rPr lang="en-US" sz="2800" b="1" dirty="0">
                <a:solidFill>
                  <a:schemeClr val="tx1"/>
                </a:solidFill>
              </a:rPr>
              <a:t>Who is affected in the United States?</a:t>
            </a:r>
          </a:p>
          <a:p>
            <a:pPr lvl="1">
              <a:lnSpc>
                <a:spcPct val="90000"/>
              </a:lnSpc>
            </a:pPr>
            <a:r>
              <a:rPr lang="en-US" dirty="0">
                <a:solidFill>
                  <a:schemeClr val="tx1"/>
                </a:solidFill>
              </a:rPr>
              <a:t>1 in 3 </a:t>
            </a:r>
            <a:r>
              <a:rPr lang="en-US" b="1" dirty="0">
                <a:solidFill>
                  <a:schemeClr val="tx1"/>
                </a:solidFill>
              </a:rPr>
              <a:t>adults</a:t>
            </a:r>
            <a:r>
              <a:rPr lang="en-US" dirty="0">
                <a:solidFill>
                  <a:schemeClr val="tx1"/>
                </a:solidFill>
              </a:rPr>
              <a:t> are </a:t>
            </a:r>
            <a:r>
              <a:rPr lang="en-US" dirty="0" smtClean="0">
                <a:solidFill>
                  <a:schemeClr val="tx1"/>
                </a:solidFill>
              </a:rPr>
              <a:t>overweight or obese</a:t>
            </a:r>
            <a:endParaRPr lang="en-US" dirty="0">
              <a:solidFill>
                <a:schemeClr val="tx1"/>
              </a:solidFill>
            </a:endParaRPr>
          </a:p>
          <a:p>
            <a:pPr lvl="1">
              <a:lnSpc>
                <a:spcPct val="90000"/>
              </a:lnSpc>
            </a:pPr>
            <a:r>
              <a:rPr lang="en-US" dirty="0">
                <a:solidFill>
                  <a:schemeClr val="tx1"/>
                </a:solidFill>
              </a:rPr>
              <a:t>1 in 5 </a:t>
            </a:r>
            <a:r>
              <a:rPr lang="en-US" b="1" dirty="0">
                <a:solidFill>
                  <a:schemeClr val="tx1"/>
                </a:solidFill>
              </a:rPr>
              <a:t>children</a:t>
            </a:r>
            <a:r>
              <a:rPr lang="en-US" dirty="0">
                <a:solidFill>
                  <a:schemeClr val="tx1"/>
                </a:solidFill>
              </a:rPr>
              <a:t> ages 6 -</a:t>
            </a:r>
            <a:r>
              <a:rPr lang="en-US" dirty="0" smtClean="0">
                <a:solidFill>
                  <a:schemeClr val="tx1"/>
                </a:solidFill>
              </a:rPr>
              <a:t> </a:t>
            </a:r>
            <a:r>
              <a:rPr lang="en-US" dirty="0">
                <a:solidFill>
                  <a:schemeClr val="tx1"/>
                </a:solidFill>
              </a:rPr>
              <a:t>19 years are </a:t>
            </a:r>
            <a:r>
              <a:rPr lang="en-US" dirty="0" smtClean="0">
                <a:solidFill>
                  <a:schemeClr val="tx1"/>
                </a:solidFill>
              </a:rPr>
              <a:t>obese</a:t>
            </a:r>
          </a:p>
          <a:p>
            <a:pPr marL="457200" lvl="1" indent="0">
              <a:lnSpc>
                <a:spcPct val="90000"/>
              </a:lnSpc>
              <a:buNone/>
            </a:pPr>
            <a:endParaRPr lang="en-US" dirty="0">
              <a:solidFill>
                <a:schemeClr val="tx1"/>
              </a:solidFill>
            </a:endParaRPr>
          </a:p>
          <a:p>
            <a:pPr>
              <a:lnSpc>
                <a:spcPct val="90000"/>
              </a:lnSpc>
            </a:pPr>
            <a:r>
              <a:rPr lang="en-US" sz="2800" b="1" dirty="0" smtClean="0">
                <a:solidFill>
                  <a:schemeClr val="tx1"/>
                </a:solidFill>
              </a:rPr>
              <a:t>Health </a:t>
            </a:r>
            <a:r>
              <a:rPr lang="en-US" sz="2800" b="1" dirty="0">
                <a:solidFill>
                  <a:schemeClr val="tx1"/>
                </a:solidFill>
              </a:rPr>
              <a:t>risks associated with Obesity:</a:t>
            </a:r>
          </a:p>
          <a:p>
            <a:pPr lvl="1">
              <a:lnSpc>
                <a:spcPct val="90000"/>
              </a:lnSpc>
            </a:pPr>
            <a:r>
              <a:rPr lang="en-US" dirty="0">
                <a:solidFill>
                  <a:schemeClr val="tx1"/>
                </a:solidFill>
              </a:rPr>
              <a:t>Heart disease</a:t>
            </a:r>
          </a:p>
          <a:p>
            <a:pPr lvl="1">
              <a:lnSpc>
                <a:spcPct val="90000"/>
              </a:lnSpc>
            </a:pPr>
            <a:r>
              <a:rPr lang="en-US" dirty="0">
                <a:solidFill>
                  <a:schemeClr val="tx1"/>
                </a:solidFill>
              </a:rPr>
              <a:t>High Blood Pressure</a:t>
            </a:r>
          </a:p>
          <a:p>
            <a:pPr lvl="1">
              <a:lnSpc>
                <a:spcPct val="90000"/>
              </a:lnSpc>
            </a:pPr>
            <a:r>
              <a:rPr lang="en-US" dirty="0">
                <a:solidFill>
                  <a:schemeClr val="tx1"/>
                </a:solidFill>
              </a:rPr>
              <a:t>Type II Diabetes</a:t>
            </a:r>
          </a:p>
          <a:p>
            <a:pPr lvl="1">
              <a:lnSpc>
                <a:spcPct val="90000"/>
              </a:lnSpc>
            </a:pPr>
            <a:r>
              <a:rPr lang="en-US" dirty="0">
                <a:solidFill>
                  <a:schemeClr val="tx1"/>
                </a:solidFill>
              </a:rPr>
              <a:t>Arthritis related problems</a:t>
            </a:r>
          </a:p>
          <a:p>
            <a:pPr lvl="1">
              <a:lnSpc>
                <a:spcPct val="90000"/>
              </a:lnSpc>
            </a:pPr>
            <a:r>
              <a:rPr lang="en-US" dirty="0">
                <a:solidFill>
                  <a:schemeClr val="tx1"/>
                </a:solidFill>
              </a:rPr>
              <a:t>Cancer</a:t>
            </a:r>
          </a:p>
        </p:txBody>
      </p:sp>
    </p:spTree>
    <p:extLst>
      <p:ext uri="{BB962C8B-B14F-4D97-AF65-F5344CB8AC3E}">
        <p14:creationId xmlns:p14="http://schemas.microsoft.com/office/powerpoint/2010/main" val="40924823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247316" y="275389"/>
            <a:ext cx="8615947" cy="1320800"/>
          </a:xfrm>
        </p:spPr>
        <p:txBody>
          <a:bodyPr>
            <a:normAutofit/>
          </a:bodyPr>
          <a:lstStyle/>
          <a:p>
            <a:r>
              <a:rPr lang="en-US" sz="4400" b="1" dirty="0"/>
              <a:t>Heart Disease and Stroke</a:t>
            </a:r>
          </a:p>
        </p:txBody>
      </p:sp>
      <p:sp>
        <p:nvSpPr>
          <p:cNvPr id="3" name="Content Placeholder 2"/>
          <p:cNvSpPr>
            <a:spLocks noGrp="1"/>
          </p:cNvSpPr>
          <p:nvPr>
            <p:ph idx="1"/>
          </p:nvPr>
        </p:nvSpPr>
        <p:spPr>
          <a:xfrm>
            <a:off x="267368" y="1596447"/>
            <a:ext cx="8636000" cy="3880773"/>
          </a:xfrm>
        </p:spPr>
        <p:txBody>
          <a:bodyPr>
            <a:noAutofit/>
          </a:bodyPr>
          <a:lstStyle/>
          <a:p>
            <a:r>
              <a:rPr lang="en-US" sz="3600" dirty="0" smtClean="0">
                <a:solidFill>
                  <a:schemeClr val="tx1"/>
                </a:solidFill>
              </a:rPr>
              <a:t>Heart disease is the </a:t>
            </a:r>
            <a:r>
              <a:rPr lang="en-US" sz="3600" b="1" dirty="0" smtClean="0">
                <a:solidFill>
                  <a:schemeClr val="tx1"/>
                </a:solidFill>
              </a:rPr>
              <a:t>number one </a:t>
            </a:r>
            <a:r>
              <a:rPr lang="en-US" sz="3600" dirty="0" smtClean="0">
                <a:solidFill>
                  <a:schemeClr val="tx1"/>
                </a:solidFill>
              </a:rPr>
              <a:t>cause </a:t>
            </a:r>
            <a:r>
              <a:rPr lang="en-US" sz="3600" dirty="0">
                <a:solidFill>
                  <a:schemeClr val="tx1"/>
                </a:solidFill>
              </a:rPr>
              <a:t>of death and disability in the </a:t>
            </a:r>
            <a:r>
              <a:rPr lang="en-US" sz="3600" dirty="0" smtClean="0">
                <a:solidFill>
                  <a:schemeClr val="tx1"/>
                </a:solidFill>
              </a:rPr>
              <a:t>US</a:t>
            </a:r>
          </a:p>
          <a:p>
            <a:r>
              <a:rPr lang="en-US" sz="3600" dirty="0" smtClean="0"/>
              <a:t>Stroke is the 4</a:t>
            </a:r>
            <a:r>
              <a:rPr lang="en-US" sz="3600" baseline="30000" dirty="0" smtClean="0"/>
              <a:t>th</a:t>
            </a:r>
            <a:r>
              <a:rPr lang="en-US" sz="3600" dirty="0" smtClean="0"/>
              <a:t> leading cause of death in the US</a:t>
            </a:r>
            <a:endParaRPr lang="en-US" sz="3600" dirty="0" smtClean="0">
              <a:solidFill>
                <a:schemeClr val="tx1"/>
              </a:solidFill>
            </a:endParaRPr>
          </a:p>
        </p:txBody>
      </p:sp>
      <p:pic>
        <p:nvPicPr>
          <p:cNvPr id="8" name="Picture 7"/>
          <p:cNvPicPr>
            <a:picLocks noChangeAspect="1"/>
          </p:cNvPicPr>
          <p:nvPr/>
        </p:nvPicPr>
        <p:blipFill>
          <a:blip r:embed="rId4"/>
          <a:stretch>
            <a:fillRect/>
          </a:stretch>
        </p:blipFill>
        <p:spPr>
          <a:xfrm>
            <a:off x="2904958" y="3439695"/>
            <a:ext cx="3418305" cy="3418305"/>
          </a:xfrm>
          <a:prstGeom prst="rect">
            <a:avLst/>
          </a:prstGeom>
        </p:spPr>
      </p:pic>
    </p:spTree>
    <p:extLst>
      <p:ext uri="{BB962C8B-B14F-4D97-AF65-F5344CB8AC3E}">
        <p14:creationId xmlns:p14="http://schemas.microsoft.com/office/powerpoint/2010/main" val="10238249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32000"/>
          </a:blip>
          <a:srcRect b="19694"/>
          <a:stretch/>
        </p:blipFill>
        <p:spPr>
          <a:xfrm>
            <a:off x="0" y="0"/>
            <a:ext cx="9240640" cy="4928648"/>
          </a:xfrm>
          <a:prstGeom prst="rect">
            <a:avLst/>
          </a:prstGeom>
        </p:spPr>
      </p:pic>
      <p:sp>
        <p:nvSpPr>
          <p:cNvPr id="2" name="Title 1"/>
          <p:cNvSpPr>
            <a:spLocks noGrp="1"/>
          </p:cNvSpPr>
          <p:nvPr>
            <p:ph type="title"/>
          </p:nvPr>
        </p:nvSpPr>
        <p:spPr>
          <a:xfrm>
            <a:off x="253999" y="555375"/>
            <a:ext cx="8595895" cy="1143000"/>
          </a:xfrm>
        </p:spPr>
        <p:txBody>
          <a:bodyPr>
            <a:noAutofit/>
          </a:bodyPr>
          <a:lstStyle/>
          <a:p>
            <a:r>
              <a:rPr lang="en-US" sz="4400" b="1" dirty="0"/>
              <a:t>Are you at </a:t>
            </a:r>
            <a:r>
              <a:rPr lang="en-US" sz="4400" b="1" dirty="0" smtClean="0"/>
              <a:t>risk for Heart Disease or Stroke?</a:t>
            </a:r>
            <a:r>
              <a:rPr lang="en-US" sz="4400" b="1" dirty="0"/>
              <a:t/>
            </a:r>
            <a:br>
              <a:rPr lang="en-US" sz="4400" b="1" dirty="0"/>
            </a:br>
            <a:endParaRPr lang="en-US" sz="4400" dirty="0"/>
          </a:p>
        </p:txBody>
      </p:sp>
      <p:sp>
        <p:nvSpPr>
          <p:cNvPr id="3" name="Content Placeholder 2"/>
          <p:cNvSpPr>
            <a:spLocks noGrp="1"/>
          </p:cNvSpPr>
          <p:nvPr>
            <p:ph idx="1"/>
          </p:nvPr>
        </p:nvSpPr>
        <p:spPr>
          <a:xfrm>
            <a:off x="310147" y="1600206"/>
            <a:ext cx="8229600" cy="4525963"/>
          </a:xfrm>
        </p:spPr>
        <p:txBody>
          <a:bodyPr>
            <a:normAutofit/>
          </a:bodyPr>
          <a:lstStyle/>
          <a:p>
            <a:r>
              <a:rPr lang="en-US" sz="4000" dirty="0" smtClean="0">
                <a:solidFill>
                  <a:srgbClr val="000000"/>
                </a:solidFill>
              </a:rPr>
              <a:t>High </a:t>
            </a:r>
            <a:r>
              <a:rPr lang="en-US" sz="4000" dirty="0">
                <a:solidFill>
                  <a:srgbClr val="000000"/>
                </a:solidFill>
              </a:rPr>
              <a:t>Blood Pressure			</a:t>
            </a:r>
            <a:endParaRPr lang="en-US" sz="4000" dirty="0" smtClean="0">
              <a:solidFill>
                <a:srgbClr val="000000"/>
              </a:solidFill>
            </a:endParaRPr>
          </a:p>
          <a:p>
            <a:r>
              <a:rPr lang="en-US" sz="4000" dirty="0" smtClean="0">
                <a:solidFill>
                  <a:srgbClr val="000000"/>
                </a:solidFill>
              </a:rPr>
              <a:t>High </a:t>
            </a:r>
            <a:r>
              <a:rPr lang="en-US" sz="4000" dirty="0">
                <a:solidFill>
                  <a:srgbClr val="000000"/>
                </a:solidFill>
              </a:rPr>
              <a:t>Cholesterol</a:t>
            </a:r>
          </a:p>
          <a:p>
            <a:r>
              <a:rPr lang="en-US" sz="4000" dirty="0">
                <a:solidFill>
                  <a:srgbClr val="000000"/>
                </a:solidFill>
              </a:rPr>
              <a:t>Diabetes						</a:t>
            </a:r>
            <a:endParaRPr lang="en-US" sz="4000" dirty="0" smtClean="0">
              <a:solidFill>
                <a:srgbClr val="000000"/>
              </a:solidFill>
            </a:endParaRPr>
          </a:p>
          <a:p>
            <a:r>
              <a:rPr lang="en-US" sz="4000" dirty="0" smtClean="0">
                <a:solidFill>
                  <a:srgbClr val="000000"/>
                </a:solidFill>
              </a:rPr>
              <a:t>Smoking</a:t>
            </a:r>
            <a:endParaRPr lang="en-US" sz="4000" dirty="0">
              <a:solidFill>
                <a:srgbClr val="000000"/>
              </a:solidFill>
            </a:endParaRPr>
          </a:p>
          <a:p>
            <a:r>
              <a:rPr lang="en-US" sz="4000" dirty="0">
                <a:solidFill>
                  <a:srgbClr val="000000"/>
                </a:solidFill>
              </a:rPr>
              <a:t>Physical Inactivity			</a:t>
            </a:r>
            <a:r>
              <a:rPr lang="en-US" sz="4000" dirty="0" smtClean="0">
                <a:solidFill>
                  <a:srgbClr val="000000"/>
                </a:solidFill>
              </a:rPr>
              <a:t>	</a:t>
            </a:r>
          </a:p>
          <a:p>
            <a:r>
              <a:rPr lang="en-US" sz="4000" dirty="0" smtClean="0">
                <a:solidFill>
                  <a:srgbClr val="000000"/>
                </a:solidFill>
              </a:rPr>
              <a:t>Overweight </a:t>
            </a:r>
            <a:r>
              <a:rPr lang="en-US" sz="4000" dirty="0">
                <a:solidFill>
                  <a:srgbClr val="000000"/>
                </a:solidFill>
              </a:rPr>
              <a:t>and Obesity</a:t>
            </a:r>
          </a:p>
          <a:p>
            <a:endParaRPr lang="en-US" sz="4400" dirty="0">
              <a:solidFill>
                <a:srgbClr val="000000"/>
              </a:solidFill>
            </a:endParaRPr>
          </a:p>
        </p:txBody>
      </p:sp>
      <p:pic>
        <p:nvPicPr>
          <p:cNvPr id="4" name="Picture 3"/>
          <p:cNvPicPr>
            <a:picLocks noChangeAspect="1"/>
          </p:cNvPicPr>
          <p:nvPr/>
        </p:nvPicPr>
        <p:blipFill>
          <a:blip r:embed="rId3"/>
          <a:stretch>
            <a:fillRect/>
          </a:stretch>
        </p:blipFill>
        <p:spPr>
          <a:xfrm>
            <a:off x="5158235" y="1980532"/>
            <a:ext cx="3826007" cy="2832100"/>
          </a:xfrm>
          <a:prstGeom prst="rect">
            <a:avLst/>
          </a:prstGeom>
        </p:spPr>
      </p:pic>
    </p:spTree>
    <p:extLst>
      <p:ext uri="{BB962C8B-B14F-4D97-AF65-F5344CB8AC3E}">
        <p14:creationId xmlns:p14="http://schemas.microsoft.com/office/powerpoint/2010/main" val="29580339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ealth the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health theam.thmx</Template>
  <TotalTime>1705</TotalTime>
  <Words>1422</Words>
  <Application>Microsoft Macintosh PowerPoint</Application>
  <PresentationFormat>On-screen Show (4:3)</PresentationFormat>
  <Paragraphs>202</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health theam</vt:lpstr>
      <vt:lpstr>The Importance of Preventative Care </vt:lpstr>
      <vt:lpstr>What is Health?</vt:lpstr>
      <vt:lpstr>National Prevention Strategy</vt:lpstr>
      <vt:lpstr>Why is prevention important?</vt:lpstr>
      <vt:lpstr>Why is prevention important?</vt:lpstr>
      <vt:lpstr>Major Medical Conditions Affecting America</vt:lpstr>
      <vt:lpstr>Overweight and Obesity</vt:lpstr>
      <vt:lpstr>Heart Disease and Stroke</vt:lpstr>
      <vt:lpstr>Are you at risk for Heart Disease or Stroke? </vt:lpstr>
      <vt:lpstr>Are you having a stroke?</vt:lpstr>
      <vt:lpstr>Cancer</vt:lpstr>
      <vt:lpstr>PowerPoint Presentation</vt:lpstr>
      <vt:lpstr>Lung Cancer</vt:lpstr>
      <vt:lpstr>Breast Cancer</vt:lpstr>
      <vt:lpstr>Breast Cancer</vt:lpstr>
      <vt:lpstr>Cervical Cancer</vt:lpstr>
      <vt:lpstr>Cervical Cancer</vt:lpstr>
      <vt:lpstr>Colorectal Cancer</vt:lpstr>
      <vt:lpstr>Colorectal Cancer</vt:lpstr>
      <vt:lpstr>Prostate Cancer</vt:lpstr>
      <vt:lpstr>Prostate Cancer</vt:lpstr>
      <vt:lpstr>Let Pioneer Healthcare Clinic help you prevent chronic disease and improve your quality of life </vt:lpstr>
      <vt:lpstr>Questions? www.PioneerHealthcareClinic.com (972) 295-9090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Exams and Preventive Care</dc:title>
  <dc:creator>Arvind Rangani</dc:creator>
  <cp:lastModifiedBy>vishnu  upadhyay</cp:lastModifiedBy>
  <cp:revision>82</cp:revision>
  <dcterms:created xsi:type="dcterms:W3CDTF">2016-10-19T13:32:16Z</dcterms:created>
  <dcterms:modified xsi:type="dcterms:W3CDTF">2016-10-26T13:11:53Z</dcterms:modified>
</cp:coreProperties>
</file>